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8" r:id="rId2"/>
    <p:sldId id="271" r:id="rId3"/>
    <p:sldId id="272" r:id="rId4"/>
    <p:sldId id="278" r:id="rId5"/>
    <p:sldId id="273" r:id="rId6"/>
    <p:sldId id="279" r:id="rId7"/>
    <p:sldId id="274" r:id="rId8"/>
    <p:sldId id="275" r:id="rId9"/>
    <p:sldId id="276" r:id="rId10"/>
    <p:sldId id="277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</p:sldIdLst>
  <p:sldSz cx="12192000" cy="6858000"/>
  <p:notesSz cx="7559675" cy="10691813"/>
  <p:defaultTextStyle>
    <a:defPPr>
      <a:defRPr lang="en-GB"/>
    </a:defPPr>
    <a:lvl1pPr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742950" indent="-28575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11430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6002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2057400" indent="-228600" algn="l" defTabSz="449263" rtl="0" fontAlgn="base" hangingPunct="0">
      <a:lnSpc>
        <a:spcPct val="93000"/>
      </a:lnSpc>
      <a:spcBef>
        <a:spcPct val="0"/>
      </a:spcBef>
      <a:spcAft>
        <a:spcPct val="0"/>
      </a:spcAft>
      <a:buClr>
        <a:srgbClr val="000000"/>
      </a:buClr>
      <a:buSzPct val="100000"/>
      <a:buFont typeface="Times New Roman" charset="0"/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D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25"/>
    <p:restoredTop sz="93007"/>
  </p:normalViewPr>
  <p:slideViewPr>
    <p:cSldViewPr>
      <p:cViewPr varScale="1">
        <p:scale>
          <a:sx n="91" d="100"/>
          <a:sy n="91" d="100"/>
        </p:scale>
        <p:origin x="1272" y="176"/>
      </p:cViewPr>
      <p:guideLst>
        <p:guide orient="horz" pos="2160"/>
        <p:guide pos="2880"/>
      </p:guideLst>
    </p:cSldViewPr>
  </p:slideViewPr>
  <p:outlineViewPr>
    <p:cViewPr varScale="1">
      <p:scale>
        <a:sx n="170" d="200"/>
        <a:sy n="170" d="200"/>
      </p:scale>
      <p:origin x="-780" y="-84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tiff>
</file>

<file path=ppt/media/image11.tiff>
</file>

<file path=ppt/media/image12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06488" y="812800"/>
            <a:ext cx="5343525" cy="400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205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755650" y="5078413"/>
            <a:ext cx="6046788" cy="4810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alt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endParaRPr lang="ru-RU" alt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dt"/>
          </p:nvPr>
        </p:nvSpPr>
        <p:spPr bwMode="auto">
          <a:xfrm>
            <a:off x="4278313" y="0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endParaRPr lang="ru-RU" alt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ftr"/>
          </p:nvPr>
        </p:nvSpPr>
        <p:spPr bwMode="auto">
          <a:xfrm>
            <a:off x="0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endParaRPr lang="ru-RU" alt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sldNum"/>
          </p:nvPr>
        </p:nvSpPr>
        <p:spPr bwMode="auto">
          <a:xfrm>
            <a:off x="4278313" y="10156825"/>
            <a:ext cx="3279775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95000"/>
              </a:lnSpc>
              <a:tabLst>
                <a:tab pos="723900" algn="l"/>
                <a:tab pos="1447800" algn="l"/>
                <a:tab pos="2171700" algn="l"/>
                <a:tab pos="2895600" algn="l"/>
              </a:tabLst>
              <a:defRPr sz="1400">
                <a:solidFill>
                  <a:srgbClr val="000000"/>
                </a:solidFill>
                <a:latin typeface="Times New Roman" charset="0"/>
                <a:ea typeface="Arial Unicode MS" charset="0"/>
                <a:cs typeface="Arial Unicode MS" charset="0"/>
              </a:defRPr>
            </a:lvl1pPr>
          </a:lstStyle>
          <a:p>
            <a:fld id="{5AE6C6B7-4953-9C42-AAA4-CCA11A9BCC2F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52454903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1pPr>
    <a:lvl2pPr marL="742950" indent="-28575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2pPr>
    <a:lvl3pPr marL="11430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3pPr>
    <a:lvl4pPr marL="16002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4pPr>
    <a:lvl5pPr marL="2057400" indent="-228600" algn="l" defTabSz="449263" rtl="0" eaLnBrk="0" fontAlgn="base" hangingPunct="0">
      <a:spcBef>
        <a:spcPct val="30000"/>
      </a:spcBef>
      <a:spcAft>
        <a:spcPct val="0"/>
      </a:spcAft>
      <a:buClr>
        <a:srgbClr val="000000"/>
      </a:buClr>
      <a:buSzPct val="100000"/>
      <a:buFont typeface="Times New Roman" charset="0"/>
      <a:defRPr sz="1200" kern="1200">
        <a:solidFill>
          <a:srgbClr val="000000"/>
        </a:solidFill>
        <a:latin typeface="Times New Roman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393589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10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2679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11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70421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12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9593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13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78465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14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584694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15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360276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16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4607290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17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8123581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18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7649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19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236354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2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9863727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20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139199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21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5598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3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26852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4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944418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5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6482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6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3723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7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78620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8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838243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91A64959-314B-5A42-AC7A-AE04FD14ADF9}" type="slidenum">
              <a:rPr lang="ru-RU" altLang="en-US"/>
              <a:pPr/>
              <a:t>9</a:t>
            </a:fld>
            <a:endParaRPr lang="ru-RU" altLang="en-US"/>
          </a:p>
        </p:txBody>
      </p:sp>
      <p:sp>
        <p:nvSpPr>
          <p:cNvPr id="204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217488" y="812800"/>
            <a:ext cx="7123112" cy="4008438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sp>
      <p:sp>
        <p:nvSpPr>
          <p:cNvPr id="204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755650" y="5078413"/>
            <a:ext cx="6048375" cy="48117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282616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CA0A6AD7-D473-E249-A026-3F26C25948F2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3912170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DADA30E3-9958-194B-A5ED-722DCB5ECA23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420117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7313" cy="5810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0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D27F090D-B31D-3647-8D6F-0277BFB6376E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9375538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A4525567-43A9-294B-892D-0F55E38B2E57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3824729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7017776A-35D3-084E-AE29-57C8B3848B4B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804987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0013" cy="4349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3" y="1825625"/>
            <a:ext cx="5181600" cy="43497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9BE3C6E-E683-7F4C-8E31-3FB87BD1920B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277247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A0B4D7B7-FCAD-3F41-913A-18AC1A9DF4CA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803559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2DDCF809-A091-2647-8012-D8293EFEAF99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688603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92997145-322A-E64E-92D8-D969023631B2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573533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3DCEFB44-E570-DD4B-9919-77BF8A680554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1466456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idx="10"/>
          </p:nvPr>
        </p:nvSpPr>
        <p:spPr/>
        <p:txBody>
          <a:bodyPr/>
          <a:lstStyle>
            <a:lvl1pPr>
              <a:defRPr/>
            </a:lvl1pPr>
          </a:lstStyle>
          <a:p>
            <a:fld id="{DEC44695-892A-F646-8315-6EF974D46AD0}" type="slidenum">
              <a:rPr lang="ru-RU" altLang="en-US"/>
              <a:pPr/>
              <a:t>‹#›</a:t>
            </a:fld>
            <a:endParaRPr lang="ru-RU" altLang="en-US"/>
          </a:p>
        </p:txBody>
      </p:sp>
    </p:spTree>
    <p:extLst>
      <p:ext uri="{BB962C8B-B14F-4D97-AF65-F5344CB8AC3E}">
        <p14:creationId xmlns:p14="http://schemas.microsoft.com/office/powerpoint/2010/main" val="57889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5"/>
            <a:ext cx="10514013" cy="13239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Title Text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4013" cy="4349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/>
              <a:t>Click to edit the outline text format</a:t>
            </a:r>
          </a:p>
          <a:p>
            <a:pPr lvl="1"/>
            <a:r>
              <a:rPr lang="en-GB" altLang="en-US"/>
              <a:t>Second Outline Level</a:t>
            </a:r>
          </a:p>
          <a:p>
            <a:pPr lvl="2"/>
            <a:r>
              <a:rPr lang="en-GB" altLang="en-US"/>
              <a:t>Third Outline Level</a:t>
            </a:r>
          </a:p>
          <a:p>
            <a:pPr lvl="3"/>
            <a:r>
              <a:rPr lang="en-GB" altLang="en-US"/>
              <a:t>Fourth Outline Level</a:t>
            </a:r>
          </a:p>
          <a:p>
            <a:pPr lvl="4"/>
            <a:r>
              <a:rPr lang="en-GB" altLang="en-US"/>
              <a:t>Fifth Outline Level</a:t>
            </a:r>
          </a:p>
          <a:p>
            <a:pPr lvl="4"/>
            <a:r>
              <a:rPr lang="en-GB" altLang="en-US"/>
              <a:t>Sixth Outline Level</a:t>
            </a:r>
          </a:p>
          <a:p>
            <a:pPr lvl="4"/>
            <a:r>
              <a:rPr lang="en-GB" altLang="en-US"/>
              <a:t>Seventh Outline LevelBody Level One</a:t>
            </a:r>
          </a:p>
          <a:p>
            <a:pPr lvl="4"/>
            <a:r>
              <a:rPr lang="en-GB" altLang="en-US"/>
              <a:t>Body Level Two</a:t>
            </a:r>
          </a:p>
          <a:p>
            <a:pPr lvl="4"/>
            <a:r>
              <a:rPr lang="en-GB" altLang="en-US"/>
              <a:t>Body Level Three</a:t>
            </a:r>
          </a:p>
          <a:p>
            <a:pPr lvl="4"/>
            <a:r>
              <a:rPr lang="en-GB" altLang="en-US"/>
              <a:t>Body Level Four</a:t>
            </a:r>
          </a:p>
          <a:p>
            <a:pPr lvl="4"/>
            <a:r>
              <a:rPr lang="en-GB" altLang="en-US"/>
              <a:t>Body Level Five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sldNum"/>
          </p:nvPr>
        </p:nvSpPr>
        <p:spPr bwMode="auto">
          <a:xfrm>
            <a:off x="8610600" y="6356350"/>
            <a:ext cx="2741613" cy="363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hangingPunct="1">
              <a:lnSpc>
                <a:spcPct val="100000"/>
              </a:lnSpc>
              <a:tabLst>
                <a:tab pos="723900" algn="l"/>
                <a:tab pos="1447800" algn="l"/>
                <a:tab pos="2171700" algn="l"/>
              </a:tabLst>
              <a:defRPr sz="1200">
                <a:solidFill>
                  <a:srgbClr val="8B8B8B"/>
                </a:solidFill>
                <a:latin typeface="+mn-lt"/>
                <a:ea typeface="+mn-ea"/>
                <a:cs typeface="+mn-cs"/>
              </a:defRPr>
            </a:lvl1pPr>
          </a:lstStyle>
          <a:p>
            <a:fld id="{2D6894D1-6A69-CD40-AE25-2851C8B61A78}" type="slidenum">
              <a:rPr lang="ru-RU" altLang="en-US"/>
              <a:pPr/>
              <a:t>‹#›</a:t>
            </a:fld>
            <a:endParaRPr lang="ru-RU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49263" rtl="0" fontAlgn="base">
        <a:lnSpc>
          <a:spcPct val="10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 kern="1200">
          <a:solidFill>
            <a:srgbClr val="000000"/>
          </a:solidFill>
          <a:latin typeface="+mj-lt"/>
          <a:ea typeface="+mj-ea"/>
          <a:cs typeface="+mj-cs"/>
        </a:defRPr>
      </a:lvl1pPr>
      <a:lvl2pPr marL="742950" indent="-285750" algn="l" defTabSz="449263" rtl="0" fontAlgn="base">
        <a:lnSpc>
          <a:spcPct val="10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>
          <a:solidFill>
            <a:srgbClr val="000000"/>
          </a:solidFill>
          <a:latin typeface="Calibri" charset="0"/>
          <a:ea typeface="Arial Unicode MS" charset="0"/>
          <a:cs typeface="Arial Unicode MS" charset="0"/>
        </a:defRPr>
      </a:lvl2pPr>
      <a:lvl3pPr marL="1143000" indent="-228600" algn="l" defTabSz="449263" rtl="0" fontAlgn="base">
        <a:lnSpc>
          <a:spcPct val="10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>
          <a:solidFill>
            <a:srgbClr val="000000"/>
          </a:solidFill>
          <a:latin typeface="Calibri" charset="0"/>
          <a:ea typeface="Arial Unicode MS" charset="0"/>
          <a:cs typeface="Arial Unicode MS" charset="0"/>
        </a:defRPr>
      </a:lvl3pPr>
      <a:lvl4pPr marL="1600200" indent="-228600" algn="l" defTabSz="449263" rtl="0" fontAlgn="base">
        <a:lnSpc>
          <a:spcPct val="10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>
          <a:solidFill>
            <a:srgbClr val="000000"/>
          </a:solidFill>
          <a:latin typeface="Calibri" charset="0"/>
          <a:ea typeface="Arial Unicode MS" charset="0"/>
          <a:cs typeface="Arial Unicode MS" charset="0"/>
        </a:defRPr>
      </a:lvl4pPr>
      <a:lvl5pPr marL="2057400" indent="-228600" algn="l" defTabSz="449263" rtl="0" fontAlgn="base">
        <a:lnSpc>
          <a:spcPct val="10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>
          <a:solidFill>
            <a:srgbClr val="000000"/>
          </a:solidFill>
          <a:latin typeface="Calibri" charset="0"/>
          <a:ea typeface="Arial Unicode MS" charset="0"/>
          <a:cs typeface="Arial Unicode MS" charset="0"/>
        </a:defRPr>
      </a:lvl5pPr>
      <a:lvl6pPr marL="2514600" indent="-228600" algn="l" defTabSz="449263" rtl="0" fontAlgn="base">
        <a:lnSpc>
          <a:spcPct val="10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>
          <a:solidFill>
            <a:srgbClr val="000000"/>
          </a:solidFill>
          <a:latin typeface="Calibri" charset="0"/>
          <a:ea typeface="Arial Unicode MS" charset="0"/>
          <a:cs typeface="Arial Unicode MS" charset="0"/>
        </a:defRPr>
      </a:lvl6pPr>
      <a:lvl7pPr marL="2971800" indent="-228600" algn="l" defTabSz="449263" rtl="0" fontAlgn="base">
        <a:lnSpc>
          <a:spcPct val="10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>
          <a:solidFill>
            <a:srgbClr val="000000"/>
          </a:solidFill>
          <a:latin typeface="Calibri" charset="0"/>
          <a:ea typeface="Arial Unicode MS" charset="0"/>
          <a:cs typeface="Arial Unicode MS" charset="0"/>
        </a:defRPr>
      </a:lvl7pPr>
      <a:lvl8pPr marL="3429000" indent="-228600" algn="l" defTabSz="449263" rtl="0" fontAlgn="base">
        <a:lnSpc>
          <a:spcPct val="10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>
          <a:solidFill>
            <a:srgbClr val="000000"/>
          </a:solidFill>
          <a:latin typeface="Calibri" charset="0"/>
          <a:ea typeface="Arial Unicode MS" charset="0"/>
          <a:cs typeface="Arial Unicode MS" charset="0"/>
        </a:defRPr>
      </a:lvl8pPr>
      <a:lvl9pPr marL="3886200" indent="-228600" algn="l" defTabSz="449263" rtl="0" fontAlgn="base">
        <a:lnSpc>
          <a:spcPct val="102000"/>
        </a:lnSpc>
        <a:spcBef>
          <a:spcPct val="0"/>
        </a:spcBef>
        <a:spcAft>
          <a:spcPct val="0"/>
        </a:spcAft>
        <a:buClr>
          <a:srgbClr val="000000"/>
        </a:buClr>
        <a:buSzPct val="100000"/>
        <a:buFont typeface="Times New Roman" charset="0"/>
        <a:defRPr>
          <a:solidFill>
            <a:srgbClr val="000000"/>
          </a:solidFill>
          <a:latin typeface="Calibri" charset="0"/>
          <a:ea typeface="Arial Unicode MS" charset="0"/>
          <a:cs typeface="Arial Unicode MS" charset="0"/>
        </a:defRPr>
      </a:lvl9pPr>
    </p:titleStyle>
    <p:bodyStyle>
      <a:lvl1pPr marL="342900" indent="-342900" algn="l" defTabSz="449263" rtl="0" fontAlgn="base">
        <a:lnSpc>
          <a:spcPct val="92000"/>
        </a:lnSpc>
        <a:spcBef>
          <a:spcPts val="1425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800" kern="12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defTabSz="449263" rtl="0" fontAlgn="base">
        <a:lnSpc>
          <a:spcPct val="92000"/>
        </a:lnSpc>
        <a:spcBef>
          <a:spcPts val="113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2pPr>
      <a:lvl3pPr marL="1143000" indent="-228600" algn="l" defTabSz="449263" rtl="0" fontAlgn="base">
        <a:lnSpc>
          <a:spcPct val="92000"/>
        </a:lnSpc>
        <a:spcBef>
          <a:spcPts val="850"/>
        </a:spcBef>
        <a:spcAft>
          <a:spcPct val="0"/>
        </a:spcAft>
        <a:buClr>
          <a:srgbClr val="000000"/>
        </a:buClr>
        <a:buSzPct val="100000"/>
        <a:buFont typeface="Times New Roman" charset="0"/>
        <a:defRPr kern="1200">
          <a:solidFill>
            <a:srgbClr val="000000"/>
          </a:solidFill>
          <a:latin typeface="+mn-lt"/>
          <a:ea typeface="+mn-ea"/>
          <a:cs typeface="+mn-cs"/>
        </a:defRPr>
      </a:lvl3pPr>
      <a:lvl4pPr marL="1600200" indent="-228600" algn="l" defTabSz="449263" rtl="0" fontAlgn="base">
        <a:lnSpc>
          <a:spcPct val="92000"/>
        </a:lnSpc>
        <a:spcBef>
          <a:spcPts val="575"/>
        </a:spcBef>
        <a:spcAft>
          <a:spcPct val="0"/>
        </a:spcAft>
        <a:buClr>
          <a:srgbClr val="000000"/>
        </a:buClr>
        <a:buSzPct val="100000"/>
        <a:buFont typeface="Times New Roman" charset="0"/>
        <a:defRPr kern="1200">
          <a:solidFill>
            <a:srgbClr val="000000"/>
          </a:solidFill>
          <a:latin typeface="+mn-lt"/>
          <a:ea typeface="+mn-ea"/>
          <a:cs typeface="+mn-cs"/>
        </a:defRPr>
      </a:lvl4pPr>
      <a:lvl5pPr marL="2057400" indent="-228600" algn="l" defTabSz="449263" rtl="0" fontAlgn="base">
        <a:lnSpc>
          <a:spcPct val="92000"/>
        </a:lnSpc>
        <a:spcBef>
          <a:spcPts val="288"/>
        </a:spcBef>
        <a:spcAft>
          <a:spcPct val="0"/>
        </a:spcAft>
        <a:buClr>
          <a:srgbClr val="000000"/>
        </a:buClr>
        <a:buSzPct val="100000"/>
        <a:buFont typeface="Times New Roman" charset="0"/>
        <a:defRPr sz="2000" kern="1200">
          <a:solidFill>
            <a:srgbClr val="000000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415318" y="-1755576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122238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ru-RU" sz="2800" dirty="0" smtClean="0"/>
              <a:t>Лекция </a:t>
            </a:r>
            <a:r>
              <a:rPr lang="ru-RU" sz="2800" dirty="0" smtClean="0"/>
              <a:t>1</a:t>
            </a:r>
            <a:r>
              <a:rPr lang="en-US" sz="2800" dirty="0" smtClean="0"/>
              <a:t>3. </a:t>
            </a:r>
            <a:r>
              <a:rPr lang="ru-RU" sz="2800" dirty="0" smtClean="0"/>
              <a:t>Библиотеки </a:t>
            </a:r>
            <a:r>
              <a:rPr lang="en-US" sz="2800" dirty="0" smtClean="0"/>
              <a:t>Pandas, </a:t>
            </a:r>
            <a:r>
              <a:rPr lang="en-US" sz="2800" dirty="0" err="1"/>
              <a:t>Matplotlib</a:t>
            </a:r>
            <a:r>
              <a:rPr lang="en-US" sz="2800" dirty="0"/>
              <a:t>, </a:t>
            </a:r>
            <a:r>
              <a:rPr lang="en-US" sz="2800" dirty="0" err="1"/>
              <a:t>Seaborn</a:t>
            </a:r>
            <a:r>
              <a:rPr lang="ru-RU" sz="2800" dirty="0" smtClean="0"/>
              <a:t>.</a:t>
            </a:r>
            <a:r>
              <a:rPr lang="en-US" sz="2800" dirty="0" smtClean="0"/>
              <a:t> </a:t>
            </a:r>
            <a:endParaRPr lang="ru-RU" altLang="en-US" sz="2800" b="1" dirty="0">
              <a:solidFill>
                <a:srgbClr val="80808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271464" y="954833"/>
            <a:ext cx="9396536" cy="2496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altLang="en-US" sz="2400" dirty="0" smtClean="0">
                <a:latin typeface="+mn-lt"/>
                <a:ea typeface="Calibri" charset="0"/>
                <a:cs typeface="Calibri" charset="0"/>
              </a:rPr>
              <a:t>1. </a:t>
            </a:r>
            <a:r>
              <a:rPr lang="en-US" altLang="en-US" sz="2400" dirty="0" smtClean="0">
                <a:latin typeface="+mn-lt"/>
                <a:ea typeface="Calibri" charset="0"/>
                <a:cs typeface="Calibri" charset="0"/>
              </a:rPr>
              <a:t>Pandas. </a:t>
            </a:r>
            <a:r>
              <a:rPr lang="ru-RU" altLang="en-US" sz="2400" dirty="0" smtClean="0">
                <a:latin typeface="+mn-lt"/>
              </a:rPr>
              <a:t>Основные возможности</a:t>
            </a:r>
            <a:r>
              <a:rPr lang="ru-RU" altLang="en-US" sz="2400" dirty="0" smtClean="0">
                <a:latin typeface="+mn-lt"/>
                <a:ea typeface="Calibri" charset="0"/>
                <a:cs typeface="Calibri" charset="0"/>
              </a:rPr>
              <a:t>.</a:t>
            </a:r>
          </a:p>
          <a:p>
            <a:r>
              <a:rPr lang="ru-RU" altLang="en-US" sz="2400" dirty="0" smtClean="0">
                <a:latin typeface="+mn-lt"/>
                <a:ea typeface="Calibri" charset="0"/>
                <a:cs typeface="Calibri" charset="0"/>
              </a:rPr>
              <a:t>2.</a:t>
            </a:r>
            <a:r>
              <a:rPr lang="en-US" sz="2400" dirty="0">
                <a:latin typeface="+mn-lt"/>
              </a:rPr>
              <a:t> </a:t>
            </a:r>
            <a:r>
              <a:rPr lang="en-US" altLang="en-US" sz="2400" dirty="0" smtClean="0">
                <a:latin typeface="+mn-lt"/>
                <a:ea typeface="Calibri" charset="0"/>
                <a:cs typeface="Calibri" charset="0"/>
              </a:rPr>
              <a:t>Pandas. </a:t>
            </a:r>
            <a:r>
              <a:rPr lang="en-US" altLang="en-US" sz="2400" dirty="0" smtClean="0">
                <a:latin typeface="+mn-lt"/>
              </a:rPr>
              <a:t>C</a:t>
            </a:r>
            <a:r>
              <a:rPr lang="ru-RU" sz="2400" dirty="0" err="1">
                <a:latin typeface="+mn-lt"/>
              </a:rPr>
              <a:t>труктуры</a:t>
            </a:r>
            <a:r>
              <a:rPr lang="ru-RU" sz="2400" dirty="0">
                <a:latin typeface="+mn-lt"/>
              </a:rPr>
              <a:t> данных</a:t>
            </a:r>
            <a:r>
              <a:rPr lang="en-US" sz="2400" dirty="0" smtClean="0">
                <a:latin typeface="+mn-lt"/>
              </a:rPr>
              <a:t>.</a:t>
            </a:r>
          </a:p>
          <a:p>
            <a:r>
              <a:rPr lang="en-US" sz="2400" dirty="0">
                <a:latin typeface="+mn-lt"/>
              </a:rPr>
              <a:t>3. </a:t>
            </a:r>
            <a:r>
              <a:rPr lang="en-US" altLang="en-US" sz="2400" dirty="0" smtClean="0">
                <a:latin typeface="+mn-lt"/>
                <a:ea typeface="Calibri" charset="0"/>
                <a:cs typeface="Calibri" charset="0"/>
              </a:rPr>
              <a:t>Pandas. </a:t>
            </a:r>
            <a:r>
              <a:rPr lang="ru-RU" sz="2400" dirty="0" smtClean="0">
                <a:latin typeface="+mn-lt"/>
              </a:rPr>
              <a:t>Базовые </a:t>
            </a:r>
            <a:r>
              <a:rPr lang="ru-RU" sz="2400" dirty="0">
                <a:latin typeface="+mn-lt"/>
              </a:rPr>
              <a:t>операции</a:t>
            </a:r>
            <a:r>
              <a:rPr lang="en-US" sz="2400" dirty="0" smtClean="0">
                <a:latin typeface="+mn-lt"/>
              </a:rPr>
              <a:t>.</a:t>
            </a:r>
          </a:p>
          <a:p>
            <a:r>
              <a:rPr lang="en-US" sz="2400" dirty="0">
                <a:latin typeface="+mn-lt"/>
              </a:rPr>
              <a:t>4. </a:t>
            </a:r>
            <a:r>
              <a:rPr lang="en-US" altLang="en-US" sz="2400" dirty="0">
                <a:latin typeface="+mn-lt"/>
              </a:rPr>
              <a:t>Pandas. </a:t>
            </a:r>
            <a:r>
              <a:rPr lang="is-IS" sz="2400" dirty="0">
                <a:latin typeface="+mn-lt"/>
              </a:rPr>
              <a:t>Иерархическая (многоуровневая) индексация.</a:t>
            </a:r>
            <a:endParaRPr lang="en-US" sz="2400" dirty="0" smtClean="0">
              <a:latin typeface="+mn-lt"/>
            </a:endParaRPr>
          </a:p>
          <a:p>
            <a:r>
              <a:rPr lang="en-US" sz="2400" dirty="0">
                <a:latin typeface="+mn-lt"/>
              </a:rPr>
              <a:t>5. Pandas. Pivot tables</a:t>
            </a:r>
            <a:r>
              <a:rPr lang="en-US" sz="2400" dirty="0" smtClean="0">
                <a:latin typeface="+mn-lt"/>
              </a:rPr>
              <a:t>.</a:t>
            </a:r>
          </a:p>
          <a:p>
            <a:r>
              <a:rPr lang="en-US" sz="2400" dirty="0">
                <a:latin typeface="+mn-lt"/>
              </a:rPr>
              <a:t>6. </a:t>
            </a:r>
            <a:r>
              <a:rPr lang="en-US" sz="2400" dirty="0" err="1">
                <a:latin typeface="+mn-lt"/>
              </a:rPr>
              <a:t>Matplotlib</a:t>
            </a:r>
            <a:r>
              <a:rPr lang="en-US" sz="2400" dirty="0">
                <a:latin typeface="+mn-lt"/>
              </a:rPr>
              <a:t>. </a:t>
            </a:r>
            <a:endParaRPr lang="en-US" sz="2400" dirty="0" smtClean="0">
              <a:latin typeface="+mn-lt"/>
            </a:endParaRPr>
          </a:p>
          <a:p>
            <a:r>
              <a:rPr lang="en-US" sz="2400" dirty="0" smtClean="0">
                <a:latin typeface="+mn-lt"/>
              </a:rPr>
              <a:t>7. </a:t>
            </a:r>
            <a:r>
              <a:rPr lang="en-US" sz="2400" dirty="0" err="1" smtClean="0">
                <a:latin typeface="+mn-lt"/>
              </a:rPr>
              <a:t>Seaborn</a:t>
            </a:r>
            <a:r>
              <a:rPr lang="en-US" sz="2400" dirty="0" smtClean="0">
                <a:latin typeface="+mn-lt"/>
              </a:rPr>
              <a:t>. </a:t>
            </a:r>
            <a:endParaRPr lang="ru-RU" sz="2400" dirty="0" smtClean="0">
              <a:latin typeface="+mn-lt"/>
            </a:endParaRP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800" b="1" dirty="0">
                <a:solidFill>
                  <a:schemeClr val="bg2">
                    <a:lumMod val="50000"/>
                  </a:schemeClr>
                </a:solidFill>
              </a:rPr>
              <a:t>4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en-US" altLang="en-US" sz="2800" b="1" dirty="0">
                <a:solidFill>
                  <a:schemeClr val="bg2">
                    <a:lumMod val="50000"/>
                  </a:schemeClr>
                </a:solidFill>
              </a:rPr>
              <a:t>Pandas. </a:t>
            </a:r>
            <a:r>
              <a:rPr lang="is-IS" sz="2800" b="1" dirty="0">
                <a:solidFill>
                  <a:schemeClr val="bg2">
                    <a:lumMod val="50000"/>
                  </a:schemeClr>
                </a:solidFill>
              </a:rPr>
              <a:t>Иерархическая (многоуровневая) </a:t>
            </a:r>
            <a:r>
              <a:rPr lang="is-IS" sz="2800" b="1" dirty="0" smtClean="0">
                <a:solidFill>
                  <a:schemeClr val="bg2">
                    <a:lumMod val="50000"/>
                  </a:schemeClr>
                </a:solidFill>
              </a:rPr>
              <a:t>индексация.</a:t>
            </a:r>
            <a:endParaRPr lang="ru-RU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3352" y="450533"/>
            <a:ext cx="11809312" cy="26109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>
                <a:latin typeface="+mn-lt"/>
              </a:rPr>
              <a:t>&gt;tuples </a:t>
            </a:r>
            <a:r>
              <a:rPr lang="en-US" sz="2200" i="1" dirty="0">
                <a:latin typeface="+mn-lt"/>
              </a:rPr>
              <a:t>= list(zip(*[['bar', 'bar', '</a:t>
            </a:r>
            <a:r>
              <a:rPr lang="en-US" sz="2200" i="1" dirty="0" err="1">
                <a:latin typeface="+mn-lt"/>
              </a:rPr>
              <a:t>baz</a:t>
            </a:r>
            <a:r>
              <a:rPr lang="en-US" sz="2200" i="1" dirty="0">
                <a:latin typeface="+mn-lt"/>
              </a:rPr>
              <a:t>', '</a:t>
            </a:r>
            <a:r>
              <a:rPr lang="en-US" sz="2200" i="1" dirty="0" err="1">
                <a:latin typeface="+mn-lt"/>
              </a:rPr>
              <a:t>baz</a:t>
            </a:r>
            <a:r>
              <a:rPr lang="en-US" sz="2200" i="1" dirty="0">
                <a:latin typeface="+mn-lt"/>
              </a:rPr>
              <a:t>', 'foo', 'foo', '</a:t>
            </a:r>
            <a:r>
              <a:rPr lang="en-US" sz="2200" i="1" dirty="0" err="1">
                <a:latin typeface="+mn-lt"/>
              </a:rPr>
              <a:t>qux</a:t>
            </a:r>
            <a:r>
              <a:rPr lang="en-US" sz="2200" i="1" dirty="0">
                <a:latin typeface="+mn-lt"/>
              </a:rPr>
              <a:t>', '</a:t>
            </a:r>
            <a:r>
              <a:rPr lang="en-US" sz="2200" i="1" dirty="0" err="1">
                <a:latin typeface="+mn-lt"/>
              </a:rPr>
              <a:t>qux</a:t>
            </a:r>
            <a:r>
              <a:rPr lang="en-US" sz="2200" i="1" dirty="0">
                <a:latin typeface="+mn-lt"/>
              </a:rPr>
              <a:t>'], </a:t>
            </a:r>
          </a:p>
          <a:p>
            <a:r>
              <a:rPr lang="en-US" sz="2200" i="1" dirty="0" smtClean="0">
                <a:latin typeface="+mn-lt"/>
              </a:rPr>
              <a:t>                            [</a:t>
            </a:r>
            <a:r>
              <a:rPr lang="en-US" sz="2200" i="1" dirty="0">
                <a:latin typeface="+mn-lt"/>
              </a:rPr>
              <a:t>'one', 'two', 'one', '</a:t>
            </a:r>
            <a:r>
              <a:rPr lang="en-US" sz="2200" i="1" dirty="0" err="1">
                <a:latin typeface="+mn-lt"/>
              </a:rPr>
              <a:t>two','one</a:t>
            </a:r>
            <a:r>
              <a:rPr lang="en-US" sz="2200" i="1" dirty="0">
                <a:latin typeface="+mn-lt"/>
              </a:rPr>
              <a:t>', 'two', 'one', 'two']])) </a:t>
            </a:r>
          </a:p>
          <a:p>
            <a:r>
              <a:rPr lang="en-US" sz="2200" i="1" dirty="0" smtClean="0">
                <a:latin typeface="+mn-lt"/>
              </a:rPr>
              <a:t>&gt;print </a:t>
            </a:r>
            <a:r>
              <a:rPr lang="en-US" sz="2200" i="1" dirty="0">
                <a:latin typeface="+mn-lt"/>
              </a:rPr>
              <a:t>tuples </a:t>
            </a:r>
          </a:p>
          <a:p>
            <a:r>
              <a:rPr lang="en-US" sz="2200" i="1" dirty="0">
                <a:latin typeface="+mn-lt"/>
              </a:rPr>
              <a:t>[('bar', 'one'), ('bar', 'two'), ('</a:t>
            </a:r>
            <a:r>
              <a:rPr lang="en-US" sz="2200" i="1" dirty="0" err="1">
                <a:latin typeface="+mn-lt"/>
              </a:rPr>
              <a:t>baz</a:t>
            </a:r>
            <a:r>
              <a:rPr lang="en-US" sz="2200" i="1" dirty="0">
                <a:latin typeface="+mn-lt"/>
              </a:rPr>
              <a:t>', 'one'), ('</a:t>
            </a:r>
            <a:r>
              <a:rPr lang="en-US" sz="2200" i="1" dirty="0" err="1">
                <a:latin typeface="+mn-lt"/>
              </a:rPr>
              <a:t>baz</a:t>
            </a:r>
            <a:r>
              <a:rPr lang="en-US" sz="2200" i="1" dirty="0">
                <a:latin typeface="+mn-lt"/>
              </a:rPr>
              <a:t>', 'two'), </a:t>
            </a:r>
          </a:p>
          <a:p>
            <a:r>
              <a:rPr lang="en-US" sz="2200" i="1" dirty="0">
                <a:latin typeface="+mn-lt"/>
              </a:rPr>
              <a:t>('foo', 'one'), ('foo', 'two'), ('</a:t>
            </a:r>
            <a:r>
              <a:rPr lang="en-US" sz="2200" i="1" dirty="0" err="1">
                <a:latin typeface="+mn-lt"/>
              </a:rPr>
              <a:t>qux</a:t>
            </a:r>
            <a:r>
              <a:rPr lang="en-US" sz="2200" i="1" dirty="0">
                <a:latin typeface="+mn-lt"/>
              </a:rPr>
              <a:t>', 'one'), ('</a:t>
            </a:r>
            <a:r>
              <a:rPr lang="en-US" sz="2200" i="1" dirty="0" err="1">
                <a:latin typeface="+mn-lt"/>
              </a:rPr>
              <a:t>qux</a:t>
            </a:r>
            <a:r>
              <a:rPr lang="en-US" sz="2200" i="1" dirty="0">
                <a:latin typeface="+mn-lt"/>
              </a:rPr>
              <a:t>', 'two')] </a:t>
            </a:r>
          </a:p>
          <a:p>
            <a:r>
              <a:rPr lang="en-US" sz="2200" i="1" dirty="0" smtClean="0">
                <a:latin typeface="+mn-lt"/>
              </a:rPr>
              <a:t>&gt;index1 </a:t>
            </a:r>
            <a:r>
              <a:rPr lang="en-US" sz="2200" i="1" dirty="0">
                <a:latin typeface="+mn-lt"/>
              </a:rPr>
              <a:t>= </a:t>
            </a:r>
            <a:r>
              <a:rPr lang="en-US" sz="2200" i="1" dirty="0" err="1">
                <a:latin typeface="+mn-lt"/>
              </a:rPr>
              <a:t>pd.MultiIndex.from_tuples</a:t>
            </a:r>
            <a:r>
              <a:rPr lang="en-US" sz="2200" i="1" dirty="0">
                <a:latin typeface="+mn-lt"/>
              </a:rPr>
              <a:t>(tuples, names=['first', 'second']) </a:t>
            </a:r>
          </a:p>
          <a:p>
            <a:r>
              <a:rPr lang="en-US" sz="2200" i="1" dirty="0" smtClean="0">
                <a:latin typeface="+mn-lt"/>
              </a:rPr>
              <a:t>&gt;</a:t>
            </a:r>
            <a:r>
              <a:rPr lang="en-US" sz="2200" i="1" dirty="0" err="1" smtClean="0">
                <a:latin typeface="+mn-lt"/>
              </a:rPr>
              <a:t>df</a:t>
            </a:r>
            <a:r>
              <a:rPr lang="en-US" sz="2200" i="1" dirty="0" smtClean="0">
                <a:latin typeface="+mn-lt"/>
              </a:rPr>
              <a:t> </a:t>
            </a:r>
            <a:r>
              <a:rPr lang="en-US" sz="2200" i="1" dirty="0">
                <a:latin typeface="+mn-lt"/>
              </a:rPr>
              <a:t>= </a:t>
            </a:r>
            <a:r>
              <a:rPr lang="en-US" sz="2200" i="1" dirty="0" err="1">
                <a:latin typeface="+mn-lt"/>
              </a:rPr>
              <a:t>pd.DataFrame</a:t>
            </a:r>
            <a:r>
              <a:rPr lang="en-US" sz="2200" i="1" dirty="0">
                <a:latin typeface="+mn-lt"/>
              </a:rPr>
              <a:t>(</a:t>
            </a:r>
            <a:r>
              <a:rPr lang="en-US" sz="2200" i="1" dirty="0" err="1">
                <a:latin typeface="+mn-lt"/>
              </a:rPr>
              <a:t>np.random.randn</a:t>
            </a:r>
            <a:r>
              <a:rPr lang="en-US" sz="2200" i="1" dirty="0">
                <a:latin typeface="+mn-lt"/>
              </a:rPr>
              <a:t>(8, 2), </a:t>
            </a:r>
            <a:r>
              <a:rPr lang="en-US" sz="2200" i="1" dirty="0" smtClean="0">
                <a:latin typeface="+mn-lt"/>
              </a:rPr>
              <a:t>index=index1, </a:t>
            </a:r>
            <a:r>
              <a:rPr lang="en-US" sz="2200" i="1" dirty="0">
                <a:latin typeface="+mn-lt"/>
              </a:rPr>
              <a:t>columns=['A', 'B']) </a:t>
            </a:r>
          </a:p>
          <a:p>
            <a:r>
              <a:rPr lang="en-US" sz="2200" i="1" dirty="0">
                <a:latin typeface="+mn-lt"/>
              </a:rPr>
              <a:t>print </a:t>
            </a:r>
            <a:r>
              <a:rPr lang="en-US" sz="2200" i="1" dirty="0" err="1">
                <a:latin typeface="+mn-lt"/>
              </a:rPr>
              <a:t>df</a:t>
            </a:r>
            <a:r>
              <a:rPr lang="en-US" sz="2200" i="1" dirty="0">
                <a:latin typeface="+mn-lt"/>
              </a:rPr>
              <a:t> 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698700"/>
              </p:ext>
            </p:extLst>
          </p:nvPr>
        </p:nvGraphicFramePr>
        <p:xfrm>
          <a:off x="3070448" y="2852936"/>
          <a:ext cx="6337920" cy="3657600"/>
        </p:xfrm>
        <a:graphic>
          <a:graphicData uri="http://schemas.openxmlformats.org/drawingml/2006/table">
            <a:tbl>
              <a:tblPr/>
              <a:tblGrid>
                <a:gridCol w="1513384"/>
                <a:gridCol w="1728192"/>
                <a:gridCol w="1584176"/>
                <a:gridCol w="1512168"/>
              </a:tblGrid>
              <a:tr h="0">
                <a:tc>
                  <a:txBody>
                    <a:bodyPr/>
                    <a:lstStyle/>
                    <a:p>
                      <a:endParaRPr lang="en-U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ECEC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first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second 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sz="180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bar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one 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-0.240469 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-0.533312 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two 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-0.847305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0.845316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baz</a:t>
                      </a:r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one </a:t>
                      </a:r>
                      <a:endParaRPr lang="cs-CZ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0.274592 </a:t>
                      </a:r>
                      <a:endParaRPr lang="hr-H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0.473476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two </a:t>
                      </a:r>
                      <a:endParaRPr lang="fi-FI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1.433575 </a:t>
                      </a:r>
                      <a:endParaRPr lang="uk-UA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-0.977992 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foo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one </a:t>
                      </a:r>
                      <a:endParaRPr lang="hr-H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0.957252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-</a:t>
                      </a:r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1.246396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two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-2.821039 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-0.625924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err="1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qux</a:t>
                      </a:r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one 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0.086683</a:t>
                      </a:r>
                      <a:endParaRPr lang="pl-PL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-0.450850 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two 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-1.236494 </a:t>
                      </a:r>
                      <a:endParaRPr lang="pl-PL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0.706156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12773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4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en-US" altLang="en-US" sz="2400" b="1" dirty="0">
                <a:solidFill>
                  <a:schemeClr val="bg2">
                    <a:lumMod val="50000"/>
                  </a:schemeClr>
                </a:solidFill>
              </a:rPr>
              <a:t>Pandas. </a:t>
            </a:r>
            <a:r>
              <a:rPr lang="is-IS" sz="2400" b="1" dirty="0">
                <a:solidFill>
                  <a:schemeClr val="bg2">
                    <a:lumMod val="50000"/>
                  </a:schemeClr>
                </a:solidFill>
              </a:rPr>
              <a:t>Иерархическая (многоуровневая) </a:t>
            </a:r>
            <a:r>
              <a:rPr lang="is-IS" sz="2400" b="1" dirty="0" smtClean="0">
                <a:solidFill>
                  <a:schemeClr val="bg2">
                    <a:lumMod val="50000"/>
                  </a:schemeClr>
                </a:solidFill>
              </a:rPr>
              <a:t>индексация.</a:t>
            </a:r>
            <a:endParaRPr lang="ru-RU" alt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3352" y="450533"/>
            <a:ext cx="11809312" cy="40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i="1" dirty="0" smtClean="0">
                <a:latin typeface="+mn-lt"/>
              </a:rPr>
              <a:t>&gt;print </a:t>
            </a:r>
            <a:r>
              <a:rPr lang="en-US" sz="2200" i="1" dirty="0" err="1">
                <a:latin typeface="+mn-lt"/>
              </a:rPr>
              <a:t>df.stack</a:t>
            </a:r>
            <a:r>
              <a:rPr lang="en-US" sz="2200" i="1" dirty="0">
                <a:latin typeface="+mn-lt"/>
              </a:rPr>
              <a:t>() </a:t>
            </a:r>
            <a:r>
              <a:rPr lang="en-US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# </a:t>
            </a:r>
            <a:r>
              <a:rPr lang="en-US" sz="22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обратная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2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операция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unstack() </a:t>
            </a:r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811967"/>
              </p:ext>
            </p:extLst>
          </p:nvPr>
        </p:nvGraphicFramePr>
        <p:xfrm>
          <a:off x="6096000" y="603071"/>
          <a:ext cx="5919152" cy="5887440"/>
        </p:xfrm>
        <a:graphic>
          <a:graphicData uri="http://schemas.openxmlformats.org/drawingml/2006/table">
            <a:tbl>
              <a:tblPr/>
              <a:tblGrid>
                <a:gridCol w="1413390"/>
                <a:gridCol w="1614004"/>
                <a:gridCol w="1155656"/>
                <a:gridCol w="1736102"/>
              </a:tblGrid>
              <a:tr h="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first </a:t>
                      </a:r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second </a:t>
                      </a:r>
                      <a:endParaRPr lang="it-IT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sz="1800" b="1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bar </a:t>
                      </a:r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one </a:t>
                      </a:r>
                      <a:endParaRPr lang="nb-NO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-0.240469 </a:t>
                      </a:r>
                      <a:endParaRPr lang="pt-BR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B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-0.533312 </a:t>
                      </a:r>
                      <a:endParaRPr lang="nb-NO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two </a:t>
                      </a:r>
                      <a:endParaRPr lang="it-IT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-0.847305</a:t>
                      </a:r>
                      <a:endParaRPr lang="pt-BR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B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0.845316</a:t>
                      </a:r>
                      <a:endParaRPr lang="pt-BR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err="1" smtClean="0">
                          <a:solidFill>
                            <a:srgbClr val="7C7C7C"/>
                          </a:solidFill>
                          <a:latin typeface="+mn-lt"/>
                        </a:rPr>
                        <a:t>baz</a:t>
                      </a:r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 </a:t>
                      </a:r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one </a:t>
                      </a:r>
                      <a:endParaRPr lang="cs-CZ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0.274592 </a:t>
                      </a:r>
                      <a:endParaRPr lang="hr-HR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cs-CZ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B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0.473476 </a:t>
                      </a:r>
                      <a:endParaRPr lang="hr-HR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two </a:t>
                      </a:r>
                      <a:endParaRPr lang="fi-FI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1.433575 </a:t>
                      </a:r>
                      <a:endParaRPr lang="uk-UA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fi-FI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B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-0.977992 </a:t>
                      </a:r>
                      <a:endParaRPr lang="nb-NO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foo </a:t>
                      </a:r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one </a:t>
                      </a:r>
                      <a:endParaRPr lang="hr-HR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0.957252</a:t>
                      </a:r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hr-HR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B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-1.246396</a:t>
                      </a:r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two </a:t>
                      </a:r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-2.821039 </a:t>
                      </a:r>
                      <a:endParaRPr lang="nb-NO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B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-0.625924 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b="1" dirty="0" err="1" smtClean="0">
                          <a:solidFill>
                            <a:srgbClr val="7C7C7C"/>
                          </a:solidFill>
                          <a:latin typeface="+mn-lt"/>
                        </a:rPr>
                        <a:t>qux</a:t>
                      </a:r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 </a:t>
                      </a:r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one </a:t>
                      </a:r>
                      <a:endParaRPr lang="it-IT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0.086683</a:t>
                      </a:r>
                      <a:endParaRPr lang="pl-PL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B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-0.450850 </a:t>
                      </a:r>
                      <a:endParaRPr lang="pt-BR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two </a:t>
                      </a:r>
                      <a:endParaRPr lang="it-IT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A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-1.236494 </a:t>
                      </a:r>
                      <a:endParaRPr lang="pl-PL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endParaRPr lang="is-IS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sz="1800" b="1" dirty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 smtClean="0">
                          <a:solidFill>
                            <a:srgbClr val="7C7C7C"/>
                          </a:solidFill>
                          <a:effectLst/>
                          <a:latin typeface="+mn-lt"/>
                        </a:rPr>
                        <a:t>B</a:t>
                      </a:r>
                      <a:endParaRPr lang="is-IS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 smtClean="0">
                          <a:solidFill>
                            <a:srgbClr val="7C7C7C"/>
                          </a:solidFill>
                          <a:latin typeface="+mn-lt"/>
                        </a:rPr>
                        <a:t>0.706156</a:t>
                      </a:r>
                      <a:endParaRPr lang="pt-BR" sz="1800" b="1" dirty="0" smtClean="0">
                        <a:effectLst/>
                        <a:latin typeface="+mn-lt"/>
                      </a:endParaRPr>
                    </a:p>
                  </a:txBody>
                  <a:tcPr marT="36000" marB="36000"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141521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5. Pandas. Pivot table</a:t>
            </a:r>
            <a:r>
              <a:rPr lang="ru-RU" sz="2400" b="1" dirty="0" smtClean="0">
                <a:solidFill>
                  <a:schemeClr val="bg2">
                    <a:lumMod val="50000"/>
                  </a:schemeClr>
                </a:solidFill>
              </a:rPr>
              <a:t> (сводная таблица)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endParaRPr lang="ru-RU" alt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87488" y="594549"/>
            <a:ext cx="10513168" cy="14662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latin typeface="+mn-lt"/>
              </a:rPr>
              <a:t>df</a:t>
            </a:r>
            <a:r>
              <a:rPr lang="en-US" sz="2400" i="1" dirty="0">
                <a:latin typeface="+mn-lt"/>
              </a:rPr>
              <a:t> = </a:t>
            </a:r>
            <a:r>
              <a:rPr lang="en-US" sz="2400" i="1" dirty="0" err="1">
                <a:latin typeface="+mn-lt"/>
              </a:rPr>
              <a:t>pd.DataFrame</a:t>
            </a:r>
            <a:r>
              <a:rPr lang="en-US" sz="2400" i="1" dirty="0">
                <a:latin typeface="+mn-lt"/>
              </a:rPr>
              <a:t>({'ind1':[1,1,1,2,2,2,2], 'ind2':[1,1,2,2,3,3,2], </a:t>
            </a:r>
          </a:p>
          <a:p>
            <a:r>
              <a:rPr lang="ru-RU" sz="2400" i="1" dirty="0" smtClean="0">
                <a:latin typeface="+mn-lt"/>
              </a:rPr>
              <a:t>                                    </a:t>
            </a:r>
            <a:r>
              <a:rPr lang="en-US" sz="2400" i="1" dirty="0" smtClean="0">
                <a:latin typeface="+mn-lt"/>
              </a:rPr>
              <a:t>'x</a:t>
            </a:r>
            <a:r>
              <a:rPr lang="en-US" sz="2400" i="1" dirty="0">
                <a:latin typeface="+mn-lt"/>
              </a:rPr>
              <a:t>':[1,2,3,4,5,6,7], 'y':[1,1,1,1,1,1,2]}) </a:t>
            </a:r>
          </a:p>
          <a:p>
            <a:r>
              <a:rPr lang="en-US" sz="2400" i="1" dirty="0"/>
              <a:t>print </a:t>
            </a:r>
            <a:r>
              <a:rPr lang="en-US" sz="2400" i="1" dirty="0" err="1" smtClean="0"/>
              <a:t>df</a:t>
            </a:r>
            <a:endParaRPr lang="en-US" sz="2400" i="1" dirty="0" smtClean="0">
              <a:latin typeface="+mn-lt"/>
            </a:endParaRPr>
          </a:p>
          <a:p>
            <a:r>
              <a:rPr lang="en-US" sz="2400" i="1" dirty="0" smtClean="0">
                <a:latin typeface="+mn-lt"/>
              </a:rPr>
              <a:t>print </a:t>
            </a:r>
            <a:r>
              <a:rPr lang="en-US" sz="2400" i="1" dirty="0" err="1">
                <a:latin typeface="+mn-lt"/>
              </a:rPr>
              <a:t>df.pivot</a:t>
            </a:r>
            <a:r>
              <a:rPr lang="en-US" sz="2400" i="1" dirty="0">
                <a:latin typeface="+mn-lt"/>
              </a:rPr>
              <a:t>(index='x', columns='ind2', values='y') </a:t>
            </a:r>
            <a:endParaRPr lang="en-US" sz="2400" i="1" dirty="0" smtClean="0">
              <a:latin typeface="+mn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0524810"/>
              </p:ext>
            </p:extLst>
          </p:nvPr>
        </p:nvGraphicFramePr>
        <p:xfrm>
          <a:off x="1127449" y="2519144"/>
          <a:ext cx="4104455" cy="2926080"/>
        </p:xfrm>
        <a:graphic>
          <a:graphicData uri="http://schemas.openxmlformats.org/drawingml/2006/table">
            <a:tbl>
              <a:tblPr/>
              <a:tblGrid>
                <a:gridCol w="347834"/>
                <a:gridCol w="944309"/>
                <a:gridCol w="988110"/>
                <a:gridCol w="888099"/>
                <a:gridCol w="936103"/>
              </a:tblGrid>
              <a:tr h="0">
                <a:tc>
                  <a:txBody>
                    <a:bodyPr/>
                    <a:lstStyle/>
                    <a:p>
                      <a:endParaRPr lang="en-U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ECEC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ind1</a:t>
                      </a:r>
                      <a:endParaRPr lang="pt-BR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ind2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x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y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0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t-IT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t-IT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s-CZ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cs-CZ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hr-H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fi-FI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uk-UA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hr-H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7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9636562"/>
              </p:ext>
            </p:extLst>
          </p:nvPr>
        </p:nvGraphicFramePr>
        <p:xfrm>
          <a:off x="6888088" y="2492896"/>
          <a:ext cx="3756621" cy="3291840"/>
        </p:xfrm>
        <a:graphic>
          <a:graphicData uri="http://schemas.openxmlformats.org/drawingml/2006/table">
            <a:tbl>
              <a:tblPr/>
              <a:tblGrid>
                <a:gridCol w="944309"/>
                <a:gridCol w="988110"/>
                <a:gridCol w="888099"/>
                <a:gridCol w="936103"/>
              </a:tblGrid>
              <a:tr h="0"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ind2</a:t>
                      </a:r>
                      <a:endParaRPr lang="pt-BR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it-IT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x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it-IT" sz="1800" b="1" dirty="0" smtClean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dirty="0" smtClean="0">
                        <a:effectLst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dirty="0" smtClean="0">
                        <a:effectLst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hr-H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hr-H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dirty="0" smtClean="0">
                        <a:effectLst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dirty="0" smtClean="0">
                        <a:effectLst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7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kern="1200" dirty="0" err="1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NaN</a:t>
                      </a:r>
                      <a:r>
                        <a:rPr lang="en-US" sz="1800" kern="1200" dirty="0" smtClean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567199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5. Pandas. Pivot table</a:t>
            </a:r>
            <a:r>
              <a:rPr lang="ru-RU" sz="2400" b="1" dirty="0" smtClean="0">
                <a:solidFill>
                  <a:schemeClr val="bg2">
                    <a:lumMod val="50000"/>
                  </a:schemeClr>
                </a:solidFill>
              </a:rPr>
              <a:t> (сводная таблица)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endParaRPr lang="ru-RU" alt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415480" y="650008"/>
            <a:ext cx="9001000" cy="1122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i="1" dirty="0" err="1">
                <a:latin typeface="+mn-lt"/>
              </a:rPr>
              <a:t>dfp</a:t>
            </a:r>
            <a:r>
              <a:rPr lang="en-US" sz="2400" i="1" dirty="0">
                <a:latin typeface="+mn-lt"/>
              </a:rPr>
              <a:t> = </a:t>
            </a:r>
            <a:r>
              <a:rPr lang="en-US" sz="2400" i="1" dirty="0" err="1">
                <a:latin typeface="+mn-lt"/>
              </a:rPr>
              <a:t>df.pivot_table</a:t>
            </a:r>
            <a:r>
              <a:rPr lang="en-US" sz="2400" i="1" dirty="0">
                <a:latin typeface="+mn-lt"/>
              </a:rPr>
              <a:t>(index=['ind1','ind2'], </a:t>
            </a:r>
            <a:r>
              <a:rPr lang="en-US" sz="2400" i="1" dirty="0" err="1">
                <a:latin typeface="+mn-lt"/>
              </a:rPr>
              <a:t>aggfunc</a:t>
            </a:r>
            <a:r>
              <a:rPr lang="en-US" sz="2400" i="1" dirty="0">
                <a:latin typeface="+mn-lt"/>
              </a:rPr>
              <a:t>='sum</a:t>
            </a:r>
            <a:r>
              <a:rPr lang="en-US" sz="2400" i="1" dirty="0" smtClean="0">
                <a:latin typeface="+mn-lt"/>
              </a:rPr>
              <a:t>')</a:t>
            </a:r>
          </a:p>
          <a:p>
            <a:r>
              <a:rPr lang="en-US" sz="2400" i="1" dirty="0">
                <a:latin typeface="+mn-lt"/>
              </a:rPr>
              <a:t>print </a:t>
            </a:r>
            <a:r>
              <a:rPr lang="en-US" sz="2400" i="1" dirty="0" err="1" smtClean="0">
                <a:latin typeface="+mn-lt"/>
              </a:rPr>
              <a:t>df</a:t>
            </a:r>
            <a:r>
              <a:rPr lang="en-US" sz="2400" i="1" dirty="0" smtClean="0">
                <a:latin typeface="+mn-lt"/>
              </a:rPr>
              <a:t> </a:t>
            </a:r>
            <a:endParaRPr lang="en-US" sz="2400" i="1" dirty="0">
              <a:latin typeface="+mn-lt"/>
            </a:endParaRPr>
          </a:p>
          <a:p>
            <a:r>
              <a:rPr lang="en-US" sz="2400" i="1" dirty="0">
                <a:latin typeface="+mn-lt"/>
              </a:rPr>
              <a:t>p</a:t>
            </a:r>
            <a:r>
              <a:rPr lang="en-US" sz="2400" i="1" dirty="0" smtClean="0">
                <a:latin typeface="+mn-lt"/>
              </a:rPr>
              <a:t>rint </a:t>
            </a:r>
            <a:r>
              <a:rPr lang="en-US" sz="2400" i="1" dirty="0" err="1" smtClean="0">
                <a:latin typeface="+mn-lt"/>
              </a:rPr>
              <a:t>dfp</a:t>
            </a:r>
            <a:r>
              <a:rPr lang="en-US" sz="2400" i="1" dirty="0" smtClean="0">
                <a:latin typeface="+mn-lt"/>
              </a:rPr>
              <a:t> </a:t>
            </a:r>
            <a:endParaRPr lang="en-US" sz="2400" i="1" dirty="0">
              <a:latin typeface="+mn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2203719"/>
              </p:ext>
            </p:extLst>
          </p:nvPr>
        </p:nvGraphicFramePr>
        <p:xfrm>
          <a:off x="7608168" y="2791599"/>
          <a:ext cx="3756621" cy="2194560"/>
        </p:xfrm>
        <a:graphic>
          <a:graphicData uri="http://schemas.openxmlformats.org/drawingml/2006/table">
            <a:tbl>
              <a:tblPr/>
              <a:tblGrid>
                <a:gridCol w="944309"/>
                <a:gridCol w="988110"/>
                <a:gridCol w="888099"/>
                <a:gridCol w="936103"/>
              </a:tblGrid>
              <a:tr h="0">
                <a:tc>
                  <a:txBody>
                    <a:bodyPr/>
                    <a:lstStyle/>
                    <a:p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x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y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ind1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ind2</a:t>
                      </a:r>
                      <a:endParaRPr lang="en-U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t-IT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t-IT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cs-CZ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cs-CZ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hr-H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fi-FI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fi-FI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uk-UA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11920213"/>
              </p:ext>
            </p:extLst>
          </p:nvPr>
        </p:nvGraphicFramePr>
        <p:xfrm>
          <a:off x="1127449" y="2519144"/>
          <a:ext cx="4104455" cy="2926080"/>
        </p:xfrm>
        <a:graphic>
          <a:graphicData uri="http://schemas.openxmlformats.org/drawingml/2006/table">
            <a:tbl>
              <a:tblPr/>
              <a:tblGrid>
                <a:gridCol w="347834"/>
                <a:gridCol w="944309"/>
                <a:gridCol w="988110"/>
                <a:gridCol w="888099"/>
                <a:gridCol w="936103"/>
              </a:tblGrid>
              <a:tr h="0">
                <a:tc>
                  <a:txBody>
                    <a:bodyPr/>
                    <a:lstStyle/>
                    <a:p>
                      <a:endParaRPr lang="en-U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ECEC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ind1</a:t>
                      </a:r>
                      <a:endParaRPr lang="pt-BR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ind2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x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y</a:t>
                      </a:r>
                      <a:endParaRPr lang="en-US" sz="1800" b="1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7C7C7C"/>
                          </a:solidFill>
                          <a:latin typeface="Courier New,Bold" charset="0"/>
                        </a:rPr>
                        <a:t>0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t-IT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t-IT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pt-B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s-CZ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cs-CZ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hr-H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4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fi-FI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uk-UA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5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hr-HR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3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1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6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nb-NO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7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b="1" dirty="0" smtClean="0">
                          <a:solidFill>
                            <a:schemeClr val="bg2">
                              <a:lumMod val="50000"/>
                            </a:schemeClr>
                          </a:solidFill>
                          <a:effectLst/>
                          <a:latin typeface="+mn-lt"/>
                        </a:rPr>
                        <a:t>2</a:t>
                      </a:r>
                      <a:endParaRPr lang="is-IS" sz="1800" b="1" dirty="0">
                        <a:solidFill>
                          <a:schemeClr val="bg2">
                            <a:lumMod val="50000"/>
                          </a:schemeClr>
                        </a:solidFill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64045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-27384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6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en-US" sz="2200" b="1" dirty="0" err="1">
                <a:solidFill>
                  <a:schemeClr val="bg2">
                    <a:lumMod val="50000"/>
                  </a:schemeClr>
                </a:solidFill>
              </a:rPr>
              <a:t>Matplotlib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endParaRPr lang="ru-RU" alt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3352" y="332656"/>
            <a:ext cx="11809312" cy="324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err="1">
                <a:latin typeface="+mn-lt"/>
              </a:rPr>
              <a:t>Matplotlib</a:t>
            </a:r>
            <a:r>
              <a:rPr lang="ru-RU" sz="2000" dirty="0">
                <a:latin typeface="+mn-lt"/>
              </a:rPr>
              <a:t> - это пакет для </a:t>
            </a:r>
            <a:r>
              <a:rPr lang="ru-RU" sz="2000" dirty="0" err="1">
                <a:latin typeface="+mn-lt"/>
              </a:rPr>
              <a:t>Python</a:t>
            </a:r>
            <a:r>
              <a:rPr lang="ru-RU" sz="2000" dirty="0">
                <a:latin typeface="+mn-lt"/>
              </a:rPr>
              <a:t>, предоставляющий множество возможностей для визуализации различных данных и результатов научных исследований. Обычно для несложных рисунков используется его интерфейс </a:t>
            </a:r>
            <a:r>
              <a:rPr lang="ru-RU" sz="2000" dirty="0" err="1">
                <a:latin typeface="+mn-lt"/>
              </a:rPr>
              <a:t>pyplot</a:t>
            </a:r>
            <a:r>
              <a:rPr lang="ru-RU" sz="2000" dirty="0">
                <a:latin typeface="+mn-lt"/>
              </a:rPr>
              <a:t> в связке с </a:t>
            </a:r>
            <a:r>
              <a:rPr lang="ru-RU" sz="2000" dirty="0" err="1">
                <a:latin typeface="+mn-lt"/>
              </a:rPr>
              <a:t>Numpy</a:t>
            </a:r>
            <a:r>
              <a:rPr lang="ru-RU" sz="2000" dirty="0">
                <a:latin typeface="+mn-lt"/>
              </a:rPr>
              <a:t>. </a:t>
            </a:r>
            <a:endParaRPr lang="en-US" sz="2000" dirty="0" smtClean="0">
              <a:latin typeface="+mn-lt"/>
            </a:endParaRPr>
          </a:p>
          <a:p>
            <a:r>
              <a:rPr lang="en-US" sz="2000" dirty="0" err="1">
                <a:latin typeface="+mn-lt"/>
              </a:rPr>
              <a:t>Многие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графики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могут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быть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построены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при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помощи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метода</a:t>
            </a:r>
            <a:r>
              <a:rPr lang="en-US" sz="2000" dirty="0">
                <a:latin typeface="+mn-lt"/>
              </a:rPr>
              <a:t> </a:t>
            </a:r>
            <a:r>
              <a:rPr lang="en-US" sz="2000" b="1" dirty="0" err="1">
                <a:latin typeface="+mn-lt"/>
              </a:rPr>
              <a:t>matplotlib.pyplot.plot</a:t>
            </a:r>
            <a:r>
              <a:rPr lang="en-US" sz="2000" dirty="0">
                <a:latin typeface="+mn-lt"/>
              </a:rPr>
              <a:t>. </a:t>
            </a:r>
            <a:r>
              <a:rPr lang="en-US" sz="2000" dirty="0" err="1">
                <a:latin typeface="+mn-lt"/>
              </a:rPr>
              <a:t>Аналогичный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метод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у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объектов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типа</a:t>
            </a:r>
            <a:r>
              <a:rPr lang="en-US" sz="2000" dirty="0">
                <a:latin typeface="+mn-lt"/>
              </a:rPr>
              <a:t> </a:t>
            </a:r>
            <a:r>
              <a:rPr lang="en-US" sz="2000" b="1" dirty="0" err="1">
                <a:latin typeface="+mn-lt"/>
              </a:rPr>
              <a:t>DataFrame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и</a:t>
            </a:r>
            <a:r>
              <a:rPr lang="en-US" sz="2000" dirty="0">
                <a:latin typeface="+mn-lt"/>
              </a:rPr>
              <a:t> </a:t>
            </a:r>
            <a:r>
              <a:rPr lang="en-US" sz="2000" b="1" dirty="0">
                <a:latin typeface="+mn-lt"/>
              </a:rPr>
              <a:t>Series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из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пакета</a:t>
            </a:r>
            <a:r>
              <a:rPr lang="en-US" sz="2000" dirty="0">
                <a:latin typeface="+mn-lt"/>
              </a:rPr>
              <a:t> </a:t>
            </a:r>
            <a:r>
              <a:rPr lang="en-US" sz="2000" b="1" dirty="0">
                <a:latin typeface="+mn-lt"/>
              </a:rPr>
              <a:t>pandas</a:t>
            </a:r>
            <a:r>
              <a:rPr lang="en-US" sz="2000" dirty="0">
                <a:latin typeface="+mn-lt"/>
              </a:rPr>
              <a:t> - </a:t>
            </a:r>
            <a:r>
              <a:rPr lang="en-US" sz="2000" dirty="0" err="1">
                <a:latin typeface="+mn-lt"/>
              </a:rPr>
              <a:t>это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просто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обёртка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для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этого</a:t>
            </a:r>
            <a:r>
              <a:rPr lang="en-US" sz="2000" dirty="0">
                <a:latin typeface="+mn-lt"/>
              </a:rPr>
              <a:t> </a:t>
            </a:r>
            <a:r>
              <a:rPr lang="en-US" sz="2000" dirty="0" err="1">
                <a:latin typeface="+mn-lt"/>
              </a:rPr>
              <a:t>метода</a:t>
            </a:r>
            <a:r>
              <a:rPr lang="en-US" sz="2000" dirty="0">
                <a:latin typeface="+mn-lt"/>
              </a:rPr>
              <a:t>. </a:t>
            </a:r>
            <a:endParaRPr lang="en-US" sz="2000" dirty="0" smtClean="0">
              <a:latin typeface="+mn-lt"/>
            </a:endParaRPr>
          </a:p>
          <a:p>
            <a:endParaRPr lang="en-US" sz="2000" dirty="0"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plt.plot</a:t>
            </a:r>
            <a:r>
              <a:rPr lang="en-US" sz="2000" i="1" dirty="0" smtClean="0">
                <a:latin typeface="+mn-lt"/>
              </a:rPr>
              <a:t>(</a:t>
            </a:r>
            <a:r>
              <a:rPr lang="en-US" sz="2000" i="1" dirty="0" err="1" smtClean="0">
                <a:latin typeface="+mn-lt"/>
              </a:rPr>
              <a:t>np.arange</a:t>
            </a:r>
            <a:r>
              <a:rPr lang="en-US" sz="2000" i="1" dirty="0">
                <a:latin typeface="+mn-lt"/>
              </a:rPr>
              <a:t>(-5, 6))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plotting </a:t>
            </a:r>
            <a:r>
              <a:rPr lang="en-US" sz="20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np.array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vs. its </a:t>
            </a:r>
            <a:r>
              <a:rPr lang="en-US" sz="20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indicies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plt.show</a:t>
            </a:r>
            <a:r>
              <a:rPr lang="en-US" sz="2000" i="1" dirty="0">
                <a:latin typeface="+mn-lt"/>
              </a:rPr>
              <a:t>() </a:t>
            </a:r>
            <a:endParaRPr lang="en-US" sz="2000" i="1" dirty="0" smtClean="0">
              <a:latin typeface="+mn-lt"/>
            </a:endParaRPr>
          </a:p>
          <a:p>
            <a:r>
              <a:rPr lang="en-US" sz="2000" i="1" dirty="0" smtClean="0">
                <a:latin typeface="+mn-lt"/>
              </a:rPr>
              <a:t>X </a:t>
            </a:r>
            <a:r>
              <a:rPr lang="en-US" sz="2000" i="1" dirty="0">
                <a:latin typeface="+mn-lt"/>
              </a:rPr>
              <a:t>= </a:t>
            </a:r>
            <a:r>
              <a:rPr lang="en-US" sz="2000" i="1" dirty="0" err="1">
                <a:latin typeface="+mn-lt"/>
              </a:rPr>
              <a:t>np.array</a:t>
            </a:r>
            <a:r>
              <a:rPr lang="en-US" sz="2000" i="1" dirty="0">
                <a:latin typeface="+mn-lt"/>
              </a:rPr>
              <a:t>([[1, 2, 3],[4, 6,8]]) </a:t>
            </a:r>
            <a:endParaRPr lang="en-US" sz="2000" i="1" dirty="0" smtClean="0"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plt.plot</a:t>
            </a:r>
            <a:r>
              <a:rPr lang="en-US" sz="2000" i="1" dirty="0" smtClean="0">
                <a:latin typeface="+mn-lt"/>
              </a:rPr>
              <a:t>(X</a:t>
            </a:r>
            <a:r>
              <a:rPr lang="en-US" sz="2000" i="1" dirty="0">
                <a:latin typeface="+mn-lt"/>
              </a:rPr>
              <a:t>)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plotting </a:t>
            </a:r>
            <a:r>
              <a:rPr lang="en-US" sz="20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np.ndarray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rows vs. its </a:t>
            </a:r>
            <a:r>
              <a:rPr lang="en-US" sz="20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indicies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plt.show</a:t>
            </a:r>
            <a:r>
              <a:rPr lang="en-US" sz="2000" i="1" dirty="0">
                <a:latin typeface="+mn-lt"/>
              </a:rPr>
              <a:t>() </a:t>
            </a:r>
            <a:endParaRPr lang="en-US" sz="2000" i="1" dirty="0" smtClean="0">
              <a:latin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3999" y="3284984"/>
            <a:ext cx="4782598" cy="33826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8367" y="2852936"/>
            <a:ext cx="5345372" cy="3814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13378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-27384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6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en-US" sz="2200" b="1" dirty="0" err="1">
                <a:solidFill>
                  <a:schemeClr val="bg2">
                    <a:lumMod val="50000"/>
                  </a:schemeClr>
                </a:solidFill>
              </a:rPr>
              <a:t>Matplotlib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endParaRPr lang="ru-RU" alt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19336" y="332656"/>
            <a:ext cx="11305256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+mn-lt"/>
              </a:rPr>
              <a:t>Обычно нас будут интересовать графики функций вида</a:t>
            </a:r>
            <a:r>
              <a:rPr lang="en-US" sz="2000" dirty="0">
                <a:latin typeface="+mn-lt"/>
              </a:rPr>
              <a:t> </a:t>
            </a:r>
            <a:r>
              <a:rPr lang="en-US" sz="2000" i="1" dirty="0">
                <a:latin typeface="+mn-lt"/>
              </a:rPr>
              <a:t>y = f(x)</a:t>
            </a:r>
            <a:r>
              <a:rPr lang="ru-RU" sz="2000" dirty="0">
                <a:latin typeface="+mn-lt"/>
              </a:rPr>
              <a:t>, например, график ошибки классификатора</a:t>
            </a:r>
            <a:r>
              <a:rPr lang="en-US" sz="2000" dirty="0">
                <a:latin typeface="+mn-lt"/>
              </a:rPr>
              <a:t> </a:t>
            </a:r>
            <a:r>
              <a:rPr lang="en-US" sz="2000" i="1" dirty="0">
                <a:latin typeface="+mn-lt"/>
              </a:rPr>
              <a:t>e = f(a), </a:t>
            </a:r>
            <a:r>
              <a:rPr lang="en-US" sz="2000" dirty="0">
                <a:latin typeface="+mn-lt"/>
              </a:rPr>
              <a:t> </a:t>
            </a:r>
            <a:r>
              <a:rPr lang="ru-RU" sz="2000" dirty="0">
                <a:latin typeface="+mn-lt"/>
              </a:rPr>
              <a:t>как </a:t>
            </a:r>
            <a:r>
              <a:rPr lang="ru-RU" sz="2000" dirty="0" err="1">
                <a:latin typeface="+mn-lt"/>
              </a:rPr>
              <a:t>фунцкии</a:t>
            </a:r>
            <a:r>
              <a:rPr lang="ru-RU" sz="2000" dirty="0">
                <a:latin typeface="+mn-lt"/>
              </a:rPr>
              <a:t> от некоторого настраиваемого параметра</a:t>
            </a:r>
            <a:r>
              <a:rPr lang="en-US" sz="2000" dirty="0">
                <a:latin typeface="+mn-lt"/>
              </a:rPr>
              <a:t> </a:t>
            </a:r>
            <a:r>
              <a:rPr lang="en-US" sz="2000" i="1" dirty="0">
                <a:latin typeface="+mn-lt"/>
              </a:rPr>
              <a:t>a</a:t>
            </a:r>
            <a:r>
              <a:rPr lang="ru-RU" sz="2000" dirty="0">
                <a:latin typeface="+mn-lt"/>
              </a:rPr>
              <a:t>. Для построения графика функции</a:t>
            </a:r>
            <a:r>
              <a:rPr lang="en-US" sz="2000" dirty="0">
                <a:latin typeface="+mn-lt"/>
              </a:rPr>
              <a:t> </a:t>
            </a:r>
            <a:r>
              <a:rPr lang="en-US" sz="2000" i="1" dirty="0">
                <a:latin typeface="+mn-lt"/>
              </a:rPr>
              <a:t>y = f(x)</a:t>
            </a:r>
            <a:r>
              <a:rPr lang="ru-RU" sz="2000" dirty="0">
                <a:latin typeface="+mn-lt"/>
              </a:rPr>
              <a:t>,</a:t>
            </a:r>
            <a:r>
              <a:rPr lang="en-US" sz="2000" dirty="0">
                <a:latin typeface="+mn-lt"/>
              </a:rPr>
              <a:t> </a:t>
            </a:r>
            <a:r>
              <a:rPr lang="ru-RU" sz="2000" dirty="0">
                <a:latin typeface="+mn-lt"/>
              </a:rPr>
              <a:t>необходимо вызывать </a:t>
            </a:r>
            <a:r>
              <a:rPr lang="en-US" sz="2000" b="1" dirty="0">
                <a:latin typeface="+mn-lt"/>
              </a:rPr>
              <a:t>plot</a:t>
            </a:r>
            <a:r>
              <a:rPr lang="ru-RU" sz="2000" dirty="0">
                <a:latin typeface="+mn-lt"/>
              </a:rPr>
              <a:t> с двумя параметрами </a:t>
            </a:r>
            <a:r>
              <a:rPr lang="en-US" sz="2000" b="1" dirty="0">
                <a:latin typeface="+mn-lt"/>
              </a:rPr>
              <a:t>plot</a:t>
            </a:r>
            <a:r>
              <a:rPr lang="ru-RU" sz="2000" b="1" dirty="0">
                <a:latin typeface="+mn-lt"/>
              </a:rPr>
              <a:t>(</a:t>
            </a:r>
            <a:r>
              <a:rPr lang="en-US" sz="2000" b="1" dirty="0">
                <a:latin typeface="+mn-lt"/>
              </a:rPr>
              <a:t>x</a:t>
            </a:r>
            <a:r>
              <a:rPr lang="ru-RU" sz="2000" b="1" dirty="0">
                <a:latin typeface="+mn-lt"/>
              </a:rPr>
              <a:t>, </a:t>
            </a:r>
            <a:r>
              <a:rPr lang="en-US" sz="2000" b="1" dirty="0">
                <a:latin typeface="+mn-lt"/>
              </a:rPr>
              <a:t>f</a:t>
            </a:r>
            <a:r>
              <a:rPr lang="ru-RU" sz="2000" b="1" dirty="0">
                <a:latin typeface="+mn-lt"/>
              </a:rPr>
              <a:t>(</a:t>
            </a:r>
            <a:r>
              <a:rPr lang="en-US" sz="2000" b="1" dirty="0">
                <a:latin typeface="+mn-lt"/>
              </a:rPr>
              <a:t>x</a:t>
            </a:r>
            <a:r>
              <a:rPr lang="ru-RU" sz="2000" b="1" dirty="0">
                <a:latin typeface="+mn-lt"/>
              </a:rPr>
              <a:t>))</a:t>
            </a:r>
            <a:r>
              <a:rPr lang="ru-RU" sz="2000" dirty="0">
                <a:latin typeface="+mn-lt"/>
              </a:rPr>
              <a:t>. При этом удобно задавать диапазон переменной </a:t>
            </a:r>
            <a:r>
              <a:rPr lang="en-US" sz="2000" dirty="0">
                <a:latin typeface="+mn-lt"/>
              </a:rPr>
              <a:t>c</a:t>
            </a:r>
            <a:r>
              <a:rPr lang="ru-RU" sz="2000" dirty="0">
                <a:latin typeface="+mn-lt"/>
              </a:rPr>
              <a:t> помощью метода </a:t>
            </a:r>
            <a:r>
              <a:rPr lang="en-US" sz="2000" b="1" dirty="0" err="1">
                <a:latin typeface="+mn-lt"/>
              </a:rPr>
              <a:t>numpy</a:t>
            </a:r>
            <a:r>
              <a:rPr lang="ru-RU" sz="2000" b="1" dirty="0">
                <a:latin typeface="+mn-lt"/>
              </a:rPr>
              <a:t>.</a:t>
            </a:r>
            <a:r>
              <a:rPr lang="en-US" sz="2000" b="1" dirty="0" err="1">
                <a:latin typeface="+mn-lt"/>
              </a:rPr>
              <a:t>linspace</a:t>
            </a:r>
            <a:r>
              <a:rPr lang="ru-RU" sz="2000" b="1" dirty="0">
                <a:latin typeface="+mn-lt"/>
              </a:rPr>
              <a:t>.</a:t>
            </a:r>
            <a:r>
              <a:rPr lang="en-US" sz="2000" dirty="0">
                <a:latin typeface="+mn-lt"/>
              </a:rPr>
              <a:t> </a:t>
            </a:r>
            <a:endParaRPr lang="en-US" sz="2000" dirty="0" smtClean="0">
              <a:latin typeface="+mn-lt"/>
            </a:endParaRPr>
          </a:p>
          <a:p>
            <a:endParaRPr lang="en-US" sz="2000" dirty="0" smtClean="0">
              <a:latin typeface="+mn-lt"/>
            </a:endParaRPr>
          </a:p>
          <a:p>
            <a:endParaRPr lang="en-US" sz="2000" dirty="0">
              <a:latin typeface="+mn-lt"/>
            </a:endParaRPr>
          </a:p>
          <a:p>
            <a:r>
              <a:rPr lang="en-US" sz="2000" i="1" dirty="0">
                <a:latin typeface="+mn-lt"/>
              </a:rPr>
              <a:t>x = </a:t>
            </a:r>
            <a:r>
              <a:rPr lang="en-US" sz="2000" i="1" dirty="0" err="1">
                <a:latin typeface="+mn-lt"/>
              </a:rPr>
              <a:t>np.linspace</a:t>
            </a:r>
            <a:r>
              <a:rPr lang="en-US" sz="2000" i="1" dirty="0">
                <a:latin typeface="+mn-lt"/>
              </a:rPr>
              <a:t>(-5, 5, 50) </a:t>
            </a:r>
            <a:endParaRPr lang="en-US" sz="2000" i="1" dirty="0" smtClean="0"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plt.plot</a:t>
            </a:r>
            <a:r>
              <a:rPr lang="en-US" sz="2000" i="1" dirty="0" smtClean="0">
                <a:latin typeface="+mn-lt"/>
              </a:rPr>
              <a:t>(x</a:t>
            </a:r>
            <a:r>
              <a:rPr lang="en-US" sz="2000" i="1" dirty="0">
                <a:latin typeface="+mn-lt"/>
              </a:rPr>
              <a:t>, x**2 / 10.0 - 2) </a:t>
            </a:r>
            <a:endParaRPr lang="en-US" sz="2000" i="1" dirty="0" smtClean="0"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plt.plot</a:t>
            </a:r>
            <a:r>
              <a:rPr lang="en-US" sz="2000" i="1" dirty="0" smtClean="0">
                <a:latin typeface="+mn-lt"/>
              </a:rPr>
              <a:t>(x</a:t>
            </a:r>
            <a:r>
              <a:rPr lang="en-US" sz="2000" i="1" dirty="0">
                <a:latin typeface="+mn-lt"/>
              </a:rPr>
              <a:t>, </a:t>
            </a:r>
            <a:r>
              <a:rPr lang="en-US" sz="2000" i="1" dirty="0" err="1">
                <a:latin typeface="+mn-lt"/>
              </a:rPr>
              <a:t>np.sin</a:t>
            </a:r>
            <a:r>
              <a:rPr lang="en-US" sz="2000" i="1" dirty="0">
                <a:latin typeface="+mn-lt"/>
              </a:rPr>
              <a:t>(x))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plotting on the same figure 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plt.show</a:t>
            </a:r>
            <a:r>
              <a:rPr lang="en-US" sz="2000" i="1" dirty="0">
                <a:latin typeface="+mn-lt"/>
              </a:rPr>
              <a:t>() </a:t>
            </a:r>
            <a:endParaRPr lang="en-US" sz="2000" i="1" dirty="0" smtClean="0">
              <a:latin typeface="+mn-lt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37781" y="2311351"/>
            <a:ext cx="6234883" cy="4358009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119336" y="4357378"/>
            <a:ext cx="5904656" cy="20959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+mn-lt"/>
              </a:rPr>
              <a:t>Полученный график имеет явные недостатки:</a:t>
            </a:r>
          </a:p>
          <a:p>
            <a:pPr marL="342900" indent="-342900">
              <a:buFont typeface="Arial" charset="0"/>
              <a:buChar char="•"/>
            </a:pPr>
            <a:r>
              <a:rPr lang="ru-RU" sz="2000" dirty="0">
                <a:latin typeface="+mn-lt"/>
              </a:rPr>
              <a:t>по оси х имеются пустые участки графиков (например, при значениях </a:t>
            </a:r>
            <a:r>
              <a:rPr lang="ru-RU" sz="2000" dirty="0" err="1">
                <a:latin typeface="+mn-lt"/>
              </a:rPr>
              <a:t>x</a:t>
            </a:r>
            <a:r>
              <a:rPr lang="ru-RU" sz="2000" dirty="0">
                <a:latin typeface="+mn-lt"/>
              </a:rPr>
              <a:t> от 5 до 6)</a:t>
            </a:r>
          </a:p>
          <a:p>
            <a:pPr marL="342900" indent="-342900">
              <a:buFont typeface="Arial" charset="0"/>
              <a:buChar char="•"/>
            </a:pPr>
            <a:r>
              <a:rPr lang="ru-RU" sz="2000" dirty="0">
                <a:latin typeface="+mn-lt"/>
              </a:rPr>
              <a:t>по оси у графики упираются в границы координатной сетки, что не всегда удобно</a:t>
            </a:r>
          </a:p>
          <a:p>
            <a:pPr marL="342900" indent="-342900">
              <a:buFont typeface="Arial" charset="0"/>
              <a:buChar char="•"/>
            </a:pPr>
            <a:r>
              <a:rPr lang="ru-RU" sz="2000" dirty="0">
                <a:latin typeface="+mn-lt"/>
              </a:rPr>
              <a:t>оси не имеют названий, как и сами графики</a:t>
            </a:r>
          </a:p>
          <a:p>
            <a:r>
              <a:rPr lang="ru-RU" sz="2000" dirty="0">
                <a:latin typeface="+mn-lt"/>
              </a:rPr>
              <a:t>Исправим их.</a:t>
            </a:r>
          </a:p>
        </p:txBody>
      </p:sp>
    </p:spTree>
    <p:extLst>
      <p:ext uri="{BB962C8B-B14F-4D97-AF65-F5344CB8AC3E}">
        <p14:creationId xmlns:p14="http://schemas.microsoft.com/office/powerpoint/2010/main" val="135362826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-27384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6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en-US" sz="2200" b="1" dirty="0" err="1">
                <a:solidFill>
                  <a:schemeClr val="bg2">
                    <a:lumMod val="50000"/>
                  </a:schemeClr>
                </a:solidFill>
              </a:rPr>
              <a:t>Matplotlib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endParaRPr lang="ru-RU" alt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328" y="332656"/>
            <a:ext cx="11305256" cy="266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i="1" dirty="0" err="1">
                <a:latin typeface="+mn-lt"/>
              </a:rPr>
              <a:t>plt.plot</a:t>
            </a:r>
            <a:r>
              <a:rPr lang="en-US" sz="2000" i="1" dirty="0">
                <a:latin typeface="+mn-lt"/>
              </a:rPr>
              <a:t>(x, x**2 / 10.0 - 2, label = </a:t>
            </a:r>
            <a:r>
              <a:rPr lang="en-US" sz="2000" i="1" dirty="0" err="1">
                <a:latin typeface="+mn-lt"/>
              </a:rPr>
              <a:t>r"$y</a:t>
            </a:r>
            <a:r>
              <a:rPr lang="en-US" sz="2000" i="1" dirty="0">
                <a:latin typeface="+mn-lt"/>
              </a:rPr>
              <a:t> = 0.1 x^2 - 2$")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label is needed for legend 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plt.plot</a:t>
            </a:r>
            <a:r>
              <a:rPr lang="en-US" sz="2000" i="1" dirty="0" smtClean="0">
                <a:latin typeface="+mn-lt"/>
              </a:rPr>
              <a:t>(x</a:t>
            </a:r>
            <a:r>
              <a:rPr lang="en-US" sz="2000" i="1" dirty="0">
                <a:latin typeface="+mn-lt"/>
              </a:rPr>
              <a:t>, </a:t>
            </a:r>
            <a:r>
              <a:rPr lang="en-US" sz="2000" i="1" dirty="0" err="1">
                <a:latin typeface="+mn-lt"/>
              </a:rPr>
              <a:t>np.sin</a:t>
            </a:r>
            <a:r>
              <a:rPr lang="en-US" sz="2000" i="1" dirty="0">
                <a:latin typeface="+mn-lt"/>
              </a:rPr>
              <a:t>(x), label = </a:t>
            </a:r>
            <a:r>
              <a:rPr lang="en-US" sz="2000" i="1" dirty="0" err="1">
                <a:latin typeface="+mn-lt"/>
              </a:rPr>
              <a:t>r"$y</a:t>
            </a:r>
            <a:r>
              <a:rPr lang="en-US" sz="2000" i="1" dirty="0">
                <a:latin typeface="+mn-lt"/>
              </a:rPr>
              <a:t> = \sin(x)$") </a:t>
            </a:r>
            <a:endParaRPr lang="en-US" sz="2000" i="1" dirty="0" smtClean="0"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plt.xlabel</a:t>
            </a:r>
            <a:r>
              <a:rPr lang="en-US" sz="2000" i="1" dirty="0" smtClean="0">
                <a:latin typeface="+mn-lt"/>
              </a:rPr>
              <a:t>(</a:t>
            </a:r>
            <a:r>
              <a:rPr lang="en-US" sz="2000" i="1" dirty="0" err="1" smtClean="0">
                <a:latin typeface="+mn-lt"/>
              </a:rPr>
              <a:t>r</a:t>
            </a:r>
            <a:r>
              <a:rPr lang="en-US" sz="2000" i="1" dirty="0" err="1">
                <a:latin typeface="+mn-lt"/>
              </a:rPr>
              <a:t>"$x</a:t>
            </a:r>
            <a:r>
              <a:rPr lang="en-US" sz="2000" i="1" dirty="0">
                <a:latin typeface="+mn-lt"/>
              </a:rPr>
              <a:t>$, argument")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Label for x-axis.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plt.ylabel</a:t>
            </a:r>
            <a:r>
              <a:rPr lang="en-US" sz="2000" i="1" dirty="0" smtClean="0">
                <a:latin typeface="+mn-lt"/>
              </a:rPr>
              <a:t>(</a:t>
            </a:r>
            <a:r>
              <a:rPr lang="en-US" sz="2000" i="1" dirty="0" err="1" smtClean="0">
                <a:latin typeface="+mn-lt"/>
              </a:rPr>
              <a:t>r</a:t>
            </a:r>
            <a:r>
              <a:rPr lang="en-US" sz="2000" i="1" dirty="0" err="1">
                <a:latin typeface="+mn-lt"/>
              </a:rPr>
              <a:t>"$f</a:t>
            </a:r>
            <a:r>
              <a:rPr lang="en-US" sz="2000" i="1" dirty="0">
                <a:latin typeface="+mn-lt"/>
              </a:rPr>
              <a:t>(x)$, function") </a:t>
            </a:r>
            <a:r>
              <a:rPr lang="en-US" sz="20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</a:rPr>
              <a:t># Label for y-axis. </a:t>
            </a:r>
            <a:endParaRPr lang="en-US" sz="2000" i="1" dirty="0" smtClean="0">
              <a:solidFill>
                <a:schemeClr val="tx1">
                  <a:lumMod val="65000"/>
                  <a:lumOff val="35000"/>
                </a:schemeClr>
              </a:solidFill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plt.title</a:t>
            </a:r>
            <a:r>
              <a:rPr lang="en-US" sz="2000" i="1" dirty="0">
                <a:latin typeface="+mn-lt"/>
              </a:rPr>
              <a:t>('Comparison of two functions') </a:t>
            </a:r>
            <a:endParaRPr lang="en-US" sz="2000" i="1" dirty="0" smtClean="0"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plt.legend</a:t>
            </a:r>
            <a:r>
              <a:rPr lang="en-US" sz="2000" i="1" dirty="0" smtClean="0">
                <a:latin typeface="+mn-lt"/>
              </a:rPr>
              <a:t>(</a:t>
            </a:r>
            <a:r>
              <a:rPr lang="en-US" sz="2000" i="1" dirty="0" err="1" smtClean="0">
                <a:latin typeface="+mn-lt"/>
              </a:rPr>
              <a:t>loc</a:t>
            </a:r>
            <a:r>
              <a:rPr lang="en-US" sz="2000" i="1" dirty="0" smtClean="0">
                <a:latin typeface="+mn-lt"/>
              </a:rPr>
              <a:t> </a:t>
            </a:r>
            <a:r>
              <a:rPr lang="en-US" sz="2000" i="1" dirty="0">
                <a:latin typeface="+mn-lt"/>
              </a:rPr>
              <a:t>= 'upper right')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</a:t>
            </a:r>
            <a:r>
              <a:rPr lang="en-US" sz="20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loc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stands for 'location' of legend 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plt.xlim</a:t>
            </a:r>
            <a:r>
              <a:rPr lang="en-US" sz="2000" i="1" dirty="0">
                <a:latin typeface="+mn-lt"/>
              </a:rPr>
              <a:t>((-5, 5))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Setting limits for x-axis 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plt.ylim</a:t>
            </a:r>
            <a:r>
              <a:rPr lang="en-US" sz="2000" i="1" dirty="0">
                <a:latin typeface="+mn-lt"/>
              </a:rPr>
              <a:t>((-2.5, 2.5)) </a:t>
            </a:r>
            <a:r>
              <a:rPr lang="en-US" sz="20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and y-axis </a:t>
            </a:r>
            <a:endParaRPr lang="en-US" sz="20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plt.show</a:t>
            </a:r>
            <a:r>
              <a:rPr lang="en-US" sz="2000" i="1" dirty="0">
                <a:latin typeface="+mn-lt"/>
              </a:rPr>
              <a:t>()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78372" y="2103388"/>
            <a:ext cx="6413628" cy="4754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54992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72877"/>
            <a:ext cx="9180512" cy="536118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6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en-US" sz="2200" b="1" dirty="0" err="1">
                <a:solidFill>
                  <a:schemeClr val="bg2">
                    <a:lumMod val="50000"/>
                  </a:schemeClr>
                </a:solidFill>
              </a:rPr>
              <a:t>Matplotlib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endParaRPr lang="ru-RU" alt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827" y="1528539"/>
            <a:ext cx="12192000" cy="3978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35333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72877"/>
            <a:ext cx="9180512" cy="536118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6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en-US" sz="2200" b="1" dirty="0" err="1">
                <a:solidFill>
                  <a:schemeClr val="bg2">
                    <a:lumMod val="50000"/>
                  </a:schemeClr>
                </a:solidFill>
              </a:rPr>
              <a:t>Matplotlib</a:t>
            </a:r>
            <a:r>
              <a:rPr lang="en-US" sz="24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endParaRPr lang="ru-RU" altLang="en-US" sz="2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3352" y="770973"/>
            <a:ext cx="11784632" cy="582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3016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-27384"/>
            <a:ext cx="9180512" cy="504056"/>
          </a:xfrm>
          <a:ln/>
        </p:spPr>
        <p:txBody>
          <a:bodyPr/>
          <a:lstStyle/>
          <a:p>
            <a:pPr algn="ctr"/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7.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</a:rPr>
              <a:t>Seaborn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.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ru-RU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904875" y="476672"/>
            <a:ext cx="9793088" cy="266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 err="1">
                <a:latin typeface="+mn-lt"/>
              </a:rPr>
              <a:t>Seaborn</a:t>
            </a:r>
            <a:r>
              <a:rPr lang="ru-RU" sz="2000" dirty="0">
                <a:latin typeface="+mn-lt"/>
              </a:rPr>
              <a:t> - дополнение </a:t>
            </a:r>
            <a:r>
              <a:rPr lang="ru-RU" sz="2000" dirty="0" err="1">
                <a:latin typeface="+mn-lt"/>
              </a:rPr>
              <a:t>Matplotlib</a:t>
            </a:r>
            <a:r>
              <a:rPr lang="ru-RU" sz="2000" dirty="0">
                <a:latin typeface="+mn-lt"/>
              </a:rPr>
              <a:t> с API как для быстрого построения красивых графиков, так и для детальной </a:t>
            </a:r>
            <a:r>
              <a:rPr lang="ru-RU" sz="2000" dirty="0" err="1">
                <a:latin typeface="+mn-lt"/>
              </a:rPr>
              <a:t>кастомизации</a:t>
            </a:r>
            <a:r>
              <a:rPr lang="ru-RU" sz="2000" dirty="0">
                <a:latin typeface="+mn-lt"/>
              </a:rPr>
              <a:t> картинок для презентации</a:t>
            </a:r>
            <a:r>
              <a:rPr lang="ru-RU" sz="2000" dirty="0" smtClean="0">
                <a:latin typeface="+mn-lt"/>
              </a:rPr>
              <a:t>.</a:t>
            </a:r>
          </a:p>
          <a:p>
            <a:endParaRPr lang="en-US" sz="2000" dirty="0" smtClean="0">
              <a:latin typeface="+mn-lt"/>
            </a:endParaRPr>
          </a:p>
          <a:p>
            <a:r>
              <a:rPr lang="ru-RU" sz="2000" dirty="0" smtClean="0">
                <a:latin typeface="+mn-lt"/>
              </a:rPr>
              <a:t>Рассмотрим пример.</a:t>
            </a:r>
          </a:p>
          <a:p>
            <a:r>
              <a:rPr lang="en-US" sz="2000" i="1" dirty="0">
                <a:latin typeface="+mn-lt"/>
              </a:rPr>
              <a:t>girls = </a:t>
            </a:r>
            <a:r>
              <a:rPr lang="en-US" sz="2000" i="1" dirty="0" err="1">
                <a:latin typeface="+mn-lt"/>
              </a:rPr>
              <a:t>pd.read_csv</a:t>
            </a:r>
            <a:r>
              <a:rPr lang="en-US" sz="2000" i="1" dirty="0">
                <a:latin typeface="+mn-lt"/>
              </a:rPr>
              <a:t>('../../data/</a:t>
            </a:r>
            <a:r>
              <a:rPr lang="en-US" sz="2000" i="1" dirty="0" err="1">
                <a:latin typeface="+mn-lt"/>
              </a:rPr>
              <a:t>girls.csv</a:t>
            </a:r>
            <a:r>
              <a:rPr lang="en-US" sz="2000" i="1" dirty="0">
                <a:latin typeface="+mn-lt"/>
              </a:rPr>
              <a:t>') </a:t>
            </a:r>
            <a:endParaRPr lang="ru-RU" sz="2000" i="1" dirty="0" smtClean="0">
              <a:latin typeface="+mn-lt"/>
            </a:endParaRPr>
          </a:p>
          <a:p>
            <a:r>
              <a:rPr lang="en-US" sz="2000" i="1" dirty="0" smtClean="0">
                <a:latin typeface="+mn-lt"/>
              </a:rPr>
              <a:t>print(</a:t>
            </a:r>
            <a:r>
              <a:rPr lang="en-US" sz="2000" i="1" dirty="0" err="1" smtClean="0">
                <a:latin typeface="+mn-lt"/>
              </a:rPr>
              <a:t>girls.head</a:t>
            </a:r>
            <a:r>
              <a:rPr lang="en-US" sz="2000" i="1" dirty="0" smtClean="0">
                <a:latin typeface="+mn-lt"/>
              </a:rPr>
              <a:t>(10</a:t>
            </a:r>
            <a:r>
              <a:rPr lang="en-US" sz="2000" i="1" dirty="0">
                <a:latin typeface="+mn-lt"/>
              </a:rPr>
              <a:t>)) </a:t>
            </a:r>
            <a:endParaRPr lang="en-US" sz="2000" i="1" dirty="0" smtClean="0">
              <a:latin typeface="+mn-lt"/>
            </a:endParaRPr>
          </a:p>
          <a:p>
            <a:endParaRPr lang="en-US" sz="2000" i="1" dirty="0">
              <a:latin typeface="+mn-lt"/>
            </a:endParaRPr>
          </a:p>
          <a:p>
            <a:endParaRPr lang="en-US" sz="2000" i="1" dirty="0" smtClean="0"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sns.distplot</a:t>
            </a:r>
            <a:r>
              <a:rPr lang="en-US" sz="2000" i="1" dirty="0" smtClean="0">
                <a:latin typeface="+mn-lt"/>
              </a:rPr>
              <a:t>(girls</a:t>
            </a:r>
            <a:r>
              <a:rPr lang="en-US" sz="2000" i="1" dirty="0">
                <a:latin typeface="+mn-lt"/>
              </a:rPr>
              <a:t>['Waist'], </a:t>
            </a:r>
            <a:r>
              <a:rPr lang="en-US" sz="2000" i="1" dirty="0" err="1">
                <a:latin typeface="+mn-lt"/>
              </a:rPr>
              <a:t>kde</a:t>
            </a:r>
            <a:r>
              <a:rPr lang="en-US" sz="2000" i="1" dirty="0">
                <a:latin typeface="+mn-lt"/>
              </a:rPr>
              <a:t>=False);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14256" y="1174973"/>
            <a:ext cx="5702300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8333" y="3020525"/>
            <a:ext cx="5287859" cy="383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54455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ru-RU" altLang="en-US" sz="2800" b="1" dirty="0" smtClean="0">
                <a:solidFill>
                  <a:srgbClr val="808080"/>
                </a:solidFill>
              </a:rPr>
              <a:t>1.</a:t>
            </a:r>
            <a:r>
              <a:rPr lang="en-US" altLang="en-US" sz="2800" b="1" dirty="0" smtClean="0">
                <a:solidFill>
                  <a:srgbClr val="808080"/>
                </a:solidFill>
              </a:rPr>
              <a:t> Pandas. </a:t>
            </a:r>
            <a:r>
              <a:rPr lang="ru-RU" altLang="en-US" sz="2800" b="1" dirty="0" smtClean="0">
                <a:solidFill>
                  <a:srgbClr val="808080"/>
                </a:solidFill>
              </a:rPr>
              <a:t>Основные возможности.</a:t>
            </a:r>
            <a:endParaRPr lang="ru-RU" altLang="en-US" sz="2800" b="1" dirty="0">
              <a:solidFill>
                <a:srgbClr val="808080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73442" y="404664"/>
            <a:ext cx="10711190" cy="6074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200" dirty="0" smtClean="0">
                <a:latin typeface="+mn-lt"/>
              </a:rPr>
              <a:t>Библиотека </a:t>
            </a:r>
            <a:r>
              <a:rPr lang="en-US" sz="2200" b="1" dirty="0" smtClean="0">
                <a:latin typeface="+mn-lt"/>
              </a:rPr>
              <a:t>Pandas</a:t>
            </a:r>
            <a:r>
              <a:rPr lang="ru-RU" sz="2200" dirty="0" smtClean="0">
                <a:latin typeface="+mn-lt"/>
              </a:rPr>
              <a:t> </a:t>
            </a:r>
            <a:r>
              <a:rPr lang="ru-RU" sz="2200" dirty="0">
                <a:latin typeface="+mn-lt"/>
              </a:rPr>
              <a:t>делает </a:t>
            </a:r>
            <a:r>
              <a:rPr lang="ru-RU" sz="2200" dirty="0" err="1">
                <a:latin typeface="+mn-lt"/>
              </a:rPr>
              <a:t>Python</a:t>
            </a:r>
            <a:r>
              <a:rPr lang="ru-RU" sz="2200" dirty="0">
                <a:latin typeface="+mn-lt"/>
              </a:rPr>
              <a:t> мощным инструментом для анализа данных. С ее помощью </a:t>
            </a:r>
            <a:r>
              <a:rPr lang="ru-RU" sz="2200" dirty="0" smtClean="0">
                <a:latin typeface="+mn-lt"/>
              </a:rPr>
              <a:t>удобно </a:t>
            </a:r>
            <a:r>
              <a:rPr lang="ru-RU" sz="2200" dirty="0">
                <a:latin typeface="+mn-lt"/>
              </a:rPr>
              <a:t>загружать, обрабатывать и анализировать табличные данные с помощью SQL-подобных запросов. В связке с библиотеками </a:t>
            </a:r>
            <a:r>
              <a:rPr lang="ru-RU" sz="2200" dirty="0" err="1">
                <a:latin typeface="+mn-lt"/>
              </a:rPr>
              <a:t>Matplotlib</a:t>
            </a:r>
            <a:r>
              <a:rPr lang="ru-RU" sz="2200" dirty="0">
                <a:latin typeface="+mn-lt"/>
              </a:rPr>
              <a:t> и </a:t>
            </a:r>
            <a:r>
              <a:rPr lang="ru-RU" sz="2200" dirty="0" err="1">
                <a:latin typeface="+mn-lt"/>
              </a:rPr>
              <a:t>Seaborn</a:t>
            </a:r>
            <a:r>
              <a:rPr lang="ru-RU" sz="2200" dirty="0">
                <a:latin typeface="+mn-lt"/>
              </a:rPr>
              <a:t> появляется возможность удобного визуального анализа табличных данных</a:t>
            </a:r>
            <a:r>
              <a:rPr lang="ru-RU" sz="2200" dirty="0" smtClean="0">
                <a:latin typeface="+mn-lt"/>
              </a:rPr>
              <a:t>.</a:t>
            </a:r>
            <a:endParaRPr lang="en-US" sz="2200" dirty="0" smtClean="0">
              <a:latin typeface="+mn-lt"/>
            </a:endParaRPr>
          </a:p>
          <a:p>
            <a:endParaRPr lang="en-US" sz="2200" dirty="0" smtClean="0">
              <a:latin typeface="+mn-lt"/>
            </a:endParaRPr>
          </a:p>
          <a:p>
            <a:r>
              <a:rPr lang="en-US" sz="2200" b="1" dirty="0" smtClean="0">
                <a:latin typeface="+mn-lt"/>
              </a:rPr>
              <a:t>Pandas</a:t>
            </a:r>
          </a:p>
          <a:p>
            <a:pPr marL="342900" indent="-342900">
              <a:buFont typeface="Arial" charset="0"/>
              <a:buChar char="•"/>
            </a:pPr>
            <a:r>
              <a:rPr lang="ru-RU" sz="2200" dirty="0" smtClean="0">
                <a:latin typeface="+mn-lt"/>
              </a:rPr>
              <a:t>дает </a:t>
            </a:r>
            <a:r>
              <a:rPr lang="ru-RU" sz="2200" dirty="0">
                <a:latin typeface="+mn-lt"/>
              </a:rPr>
              <a:t>возможность строить сводные </a:t>
            </a:r>
            <a:r>
              <a:rPr lang="ru-RU" sz="2200" dirty="0" smtClean="0">
                <a:latin typeface="+mn-lt"/>
              </a:rPr>
              <a:t>таблицы</a:t>
            </a:r>
            <a:r>
              <a:rPr lang="en-US" sz="2200" dirty="0" smtClean="0">
                <a:latin typeface="+mn-lt"/>
              </a:rPr>
              <a:t>,</a:t>
            </a:r>
          </a:p>
          <a:p>
            <a:pPr marL="342900" indent="-342900">
              <a:buFont typeface="Arial" charset="0"/>
              <a:buChar char="•"/>
            </a:pPr>
            <a:r>
              <a:rPr lang="ru-RU" sz="2200" dirty="0" smtClean="0">
                <a:latin typeface="+mn-lt"/>
              </a:rPr>
              <a:t>выполнять </a:t>
            </a:r>
            <a:r>
              <a:rPr lang="ru-RU" sz="2200" dirty="0">
                <a:latin typeface="+mn-lt"/>
              </a:rPr>
              <a:t>группировки, </a:t>
            </a:r>
            <a:endParaRPr lang="en-US" sz="2200" dirty="0" smtClean="0">
              <a:latin typeface="+mn-lt"/>
            </a:endParaRPr>
          </a:p>
          <a:p>
            <a:pPr marL="342900" indent="-342900">
              <a:buFont typeface="Arial" charset="0"/>
              <a:buChar char="•"/>
            </a:pPr>
            <a:r>
              <a:rPr lang="ru-RU" sz="2200" dirty="0" smtClean="0">
                <a:latin typeface="+mn-lt"/>
              </a:rPr>
              <a:t>предоставляет </a:t>
            </a:r>
            <a:r>
              <a:rPr lang="ru-RU" sz="2200" dirty="0">
                <a:latin typeface="+mn-lt"/>
              </a:rPr>
              <a:t>удобный доступ к табличным </a:t>
            </a:r>
            <a:r>
              <a:rPr lang="ru-RU" sz="2200" dirty="0" smtClean="0">
                <a:latin typeface="+mn-lt"/>
              </a:rPr>
              <a:t>данным</a:t>
            </a:r>
            <a:r>
              <a:rPr lang="en-US" sz="2200" dirty="0" smtClean="0">
                <a:latin typeface="+mn-lt"/>
              </a:rPr>
              <a:t>.</a:t>
            </a:r>
            <a:endParaRPr lang="ru-RU" sz="2200" dirty="0" smtClean="0">
              <a:latin typeface="+mn-lt"/>
            </a:endParaRPr>
          </a:p>
          <a:p>
            <a:pPr marL="342900" indent="-342900">
              <a:buFont typeface="Arial" charset="0"/>
              <a:buChar char="•"/>
            </a:pPr>
            <a:endParaRPr lang="ru-RU" sz="2200" dirty="0">
              <a:latin typeface="+mn-lt"/>
              <a:ea typeface="Calibri" charset="0"/>
              <a:cs typeface="Calibri" charset="0"/>
            </a:endParaRPr>
          </a:p>
          <a:p>
            <a:r>
              <a:rPr lang="en-US" sz="2200" b="1" dirty="0">
                <a:latin typeface="+mn-lt"/>
              </a:rPr>
              <a:t>Pandas</a:t>
            </a:r>
            <a:r>
              <a:rPr lang="ru-RU" sz="2200" dirty="0">
                <a:latin typeface="+mn-lt"/>
              </a:rPr>
              <a:t> </a:t>
            </a:r>
            <a:r>
              <a:rPr lang="ru-RU" sz="2200" dirty="0" smtClean="0">
                <a:latin typeface="+mn-lt"/>
              </a:rPr>
              <a:t>умеет работать с широким набором источников данных:</a:t>
            </a:r>
          </a:p>
          <a:p>
            <a:pPr marL="342900" indent="-342900">
              <a:buFont typeface="Arial" charset="0"/>
              <a:buChar char="•"/>
            </a:pPr>
            <a:r>
              <a:rPr lang="ru-RU" sz="2200" dirty="0" smtClean="0">
                <a:latin typeface="+mn-lt"/>
              </a:rPr>
              <a:t>SQL</a:t>
            </a:r>
            <a:endParaRPr lang="ru-RU" sz="2200" dirty="0">
              <a:latin typeface="+mn-lt"/>
            </a:endParaRPr>
          </a:p>
          <a:p>
            <a:pPr marL="342900" indent="-342900">
              <a:buFont typeface="Arial" charset="0"/>
              <a:buChar char="•"/>
            </a:pPr>
            <a:r>
              <a:rPr lang="ru-RU" sz="2200" dirty="0">
                <a:latin typeface="+mn-lt"/>
              </a:rPr>
              <a:t>Текстовые </a:t>
            </a:r>
            <a:r>
              <a:rPr lang="ru-RU" sz="2200" dirty="0" smtClean="0">
                <a:latin typeface="+mn-lt"/>
              </a:rPr>
              <a:t>файлы (*.</a:t>
            </a:r>
            <a:r>
              <a:rPr lang="en-US" sz="2200" dirty="0" smtClean="0">
                <a:latin typeface="+mn-lt"/>
              </a:rPr>
              <a:t>txt, *.csv)</a:t>
            </a:r>
            <a:endParaRPr lang="ru-RU" sz="2200" dirty="0">
              <a:latin typeface="+mn-lt"/>
            </a:endParaRPr>
          </a:p>
          <a:p>
            <a:pPr marL="342900" indent="-342900">
              <a:buFont typeface="Arial" charset="0"/>
              <a:buChar char="•"/>
            </a:pPr>
            <a:r>
              <a:rPr lang="ru-RU" sz="2200" dirty="0" err="1">
                <a:latin typeface="+mn-lt"/>
              </a:rPr>
              <a:t>Excel</a:t>
            </a:r>
            <a:r>
              <a:rPr lang="ru-RU" sz="2200" dirty="0">
                <a:latin typeface="+mn-lt"/>
              </a:rPr>
              <a:t> файлы</a:t>
            </a:r>
          </a:p>
          <a:p>
            <a:pPr marL="342900" indent="-342900">
              <a:buFont typeface="Arial" charset="0"/>
              <a:buChar char="•"/>
            </a:pPr>
            <a:r>
              <a:rPr lang="ru-RU" sz="2200" dirty="0" smtClean="0">
                <a:latin typeface="+mn-lt"/>
              </a:rPr>
              <a:t>HTML</a:t>
            </a:r>
            <a:endParaRPr lang="en-US" sz="2200" dirty="0" smtClean="0">
              <a:latin typeface="+mn-lt"/>
            </a:endParaRPr>
          </a:p>
          <a:p>
            <a:pPr marL="342900" indent="-342900">
              <a:buFont typeface="Arial" charset="0"/>
              <a:buChar char="•"/>
            </a:pPr>
            <a:r>
              <a:rPr lang="ru-RU" sz="2200" dirty="0">
                <a:latin typeface="+mn-lt"/>
              </a:rPr>
              <a:t>и</a:t>
            </a:r>
            <a:r>
              <a:rPr lang="ru-RU" sz="2200" dirty="0" smtClean="0">
                <a:latin typeface="+mn-lt"/>
              </a:rPr>
              <a:t> др.</a:t>
            </a:r>
            <a:endParaRPr lang="en-US" sz="2200" dirty="0" smtClean="0">
              <a:latin typeface="+mn-lt"/>
            </a:endParaRPr>
          </a:p>
          <a:p>
            <a:pPr marL="342900" indent="-342900">
              <a:buFont typeface="Arial" charset="0"/>
              <a:buChar char="•"/>
            </a:pPr>
            <a:endParaRPr lang="en-US" sz="2200" dirty="0">
              <a:latin typeface="+mn-lt"/>
            </a:endParaRPr>
          </a:p>
          <a:p>
            <a:r>
              <a:rPr lang="en-US" sz="2200" b="1" i="1" dirty="0">
                <a:latin typeface="+mn-lt"/>
              </a:rPr>
              <a:t>from</a:t>
            </a:r>
            <a:r>
              <a:rPr lang="en-US" sz="2200" i="1" dirty="0">
                <a:latin typeface="+mn-lt"/>
              </a:rPr>
              <a:t> pandas </a:t>
            </a:r>
            <a:r>
              <a:rPr lang="en-US" sz="2200" b="1" i="1" dirty="0">
                <a:latin typeface="+mn-lt"/>
              </a:rPr>
              <a:t>import</a:t>
            </a:r>
            <a:r>
              <a:rPr lang="en-US" sz="2200" i="1" dirty="0">
                <a:latin typeface="+mn-lt"/>
              </a:rPr>
              <a:t> </a:t>
            </a:r>
            <a:r>
              <a:rPr lang="en-US" sz="2200" i="1" dirty="0" err="1">
                <a:latin typeface="+mn-lt"/>
              </a:rPr>
              <a:t>read_csv</a:t>
            </a:r>
            <a:r>
              <a:rPr lang="en-US" sz="2200" i="1" dirty="0">
                <a:latin typeface="+mn-lt"/>
              </a:rPr>
              <a:t> </a:t>
            </a:r>
            <a:endParaRPr lang="en-US" sz="2200" i="1" dirty="0" smtClean="0">
              <a:latin typeface="+mn-lt"/>
            </a:endParaRPr>
          </a:p>
          <a:p>
            <a:r>
              <a:rPr lang="en-US" sz="2200" i="1" dirty="0" smtClean="0">
                <a:latin typeface="+mn-lt"/>
              </a:rPr>
              <a:t>df1 </a:t>
            </a:r>
            <a:r>
              <a:rPr lang="en-US" sz="2200" i="1" dirty="0">
                <a:latin typeface="+mn-lt"/>
              </a:rPr>
              <a:t>= </a:t>
            </a:r>
            <a:r>
              <a:rPr lang="en-US" sz="2200" i="1" dirty="0" err="1">
                <a:latin typeface="+mn-lt"/>
              </a:rPr>
              <a:t>read_csv</a:t>
            </a:r>
            <a:r>
              <a:rPr lang="en-US" sz="2200" i="1" dirty="0">
                <a:latin typeface="+mn-lt"/>
              </a:rPr>
              <a:t>("</a:t>
            </a:r>
            <a:r>
              <a:rPr lang="en-US" sz="2200" i="1" dirty="0" smtClean="0">
                <a:latin typeface="+mn-lt"/>
              </a:rPr>
              <a:t>df1.csv", </a:t>
            </a:r>
            <a:r>
              <a:rPr lang="en-US" sz="2200" i="1" dirty="0" err="1" smtClean="0">
                <a:latin typeface="+mn-lt"/>
              </a:rPr>
              <a:t>sep</a:t>
            </a:r>
            <a:r>
              <a:rPr lang="en-US" sz="2200" i="1" dirty="0" smtClean="0">
                <a:latin typeface="+mn-lt"/>
              </a:rPr>
              <a:t>=";”, </a:t>
            </a:r>
            <a:r>
              <a:rPr lang="en-US" sz="2200" i="1" dirty="0">
                <a:latin typeface="+mn-lt"/>
              </a:rPr>
              <a:t>decimal</a:t>
            </a:r>
            <a:r>
              <a:rPr lang="en-US" sz="2200" i="1" dirty="0" smtClean="0">
                <a:latin typeface="+mn-lt"/>
              </a:rPr>
              <a:t>=',’ , </a:t>
            </a:r>
            <a:r>
              <a:rPr lang="en-US" sz="2200" i="1" dirty="0">
                <a:latin typeface="+mn-lt"/>
              </a:rPr>
              <a:t>encoding = 'utf-8-sig'</a:t>
            </a:r>
            <a:r>
              <a:rPr lang="en-US" sz="2200" i="1" dirty="0" smtClean="0">
                <a:latin typeface="+mn-lt"/>
              </a:rPr>
              <a:t> )</a:t>
            </a:r>
            <a:endParaRPr lang="ru-RU" sz="2200" i="1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147623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-27384"/>
            <a:ext cx="9180512" cy="504056"/>
          </a:xfrm>
          <a:ln/>
        </p:spPr>
        <p:txBody>
          <a:bodyPr/>
          <a:lstStyle/>
          <a:p>
            <a:pPr algn="ctr"/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7.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</a:rPr>
              <a:t>Seaborn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.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ru-RU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407368" y="476672"/>
            <a:ext cx="11161240" cy="1809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dirty="0">
                <a:latin typeface="+mn-lt"/>
              </a:rPr>
              <a:t>В наборе данных все признаки численные, так что создадим категорию "</a:t>
            </a:r>
            <a:r>
              <a:rPr lang="ru-RU" sz="2000" dirty="0" err="1">
                <a:latin typeface="+mn-lt"/>
              </a:rPr>
              <a:t>weight_cat</a:t>
            </a:r>
            <a:r>
              <a:rPr lang="ru-RU" sz="2000" dirty="0">
                <a:latin typeface="+mn-lt"/>
              </a:rPr>
              <a:t>" из 3 типов веса</a:t>
            </a:r>
            <a:r>
              <a:rPr lang="ru-RU" sz="2000" dirty="0" smtClean="0">
                <a:latin typeface="+mn-lt"/>
              </a:rPr>
              <a:t>.</a:t>
            </a:r>
            <a:endParaRPr lang="en-US" sz="2000" dirty="0" smtClean="0">
              <a:latin typeface="+mn-lt"/>
            </a:endParaRPr>
          </a:p>
          <a:p>
            <a:r>
              <a:rPr lang="en-US" sz="2000" b="1" i="1" dirty="0" err="1">
                <a:latin typeface="+mn-lt"/>
              </a:rPr>
              <a:t>def</a:t>
            </a:r>
            <a:r>
              <a:rPr lang="en-US" sz="2000" i="1" dirty="0">
                <a:latin typeface="+mn-lt"/>
              </a:rPr>
              <a:t> </a:t>
            </a:r>
            <a:r>
              <a:rPr lang="en-US" sz="2000" i="1" dirty="0" err="1">
                <a:latin typeface="+mn-lt"/>
              </a:rPr>
              <a:t>weight_category</a:t>
            </a:r>
            <a:r>
              <a:rPr lang="en-US" sz="2000" i="1" dirty="0">
                <a:latin typeface="+mn-lt"/>
              </a:rPr>
              <a:t>(weight): </a:t>
            </a:r>
            <a:endParaRPr lang="en-US" sz="2000" i="1" dirty="0" smtClean="0">
              <a:latin typeface="+mn-lt"/>
            </a:endParaRPr>
          </a:p>
          <a:p>
            <a:r>
              <a:rPr lang="en-US" sz="2000" b="1" i="1" dirty="0">
                <a:latin typeface="+mn-lt"/>
              </a:rPr>
              <a:t> </a:t>
            </a:r>
            <a:r>
              <a:rPr lang="en-US" sz="2000" b="1" i="1" dirty="0" smtClean="0">
                <a:latin typeface="+mn-lt"/>
              </a:rPr>
              <a:t>      return</a:t>
            </a:r>
            <a:r>
              <a:rPr lang="en-US" sz="2000" i="1" dirty="0" smtClean="0">
                <a:latin typeface="+mn-lt"/>
              </a:rPr>
              <a:t> </a:t>
            </a:r>
            <a:r>
              <a:rPr lang="en-US" sz="2000" i="1" dirty="0">
                <a:latin typeface="+mn-lt"/>
              </a:rPr>
              <a:t>'heavier' </a:t>
            </a:r>
            <a:r>
              <a:rPr lang="en-US" sz="2000" b="1" i="1" dirty="0">
                <a:latin typeface="+mn-lt"/>
              </a:rPr>
              <a:t>if</a:t>
            </a:r>
            <a:r>
              <a:rPr lang="en-US" sz="2000" i="1" dirty="0">
                <a:latin typeface="+mn-lt"/>
              </a:rPr>
              <a:t> weight &gt; 54\ </a:t>
            </a:r>
            <a:endParaRPr lang="en-US" sz="2000" i="1" dirty="0" smtClean="0">
              <a:latin typeface="+mn-lt"/>
            </a:endParaRPr>
          </a:p>
          <a:p>
            <a:r>
              <a:rPr lang="en-US" sz="2000" b="1" i="1" dirty="0">
                <a:latin typeface="+mn-lt"/>
              </a:rPr>
              <a:t> </a:t>
            </a:r>
            <a:r>
              <a:rPr lang="en-US" sz="2000" b="1" i="1" dirty="0" smtClean="0">
                <a:latin typeface="+mn-lt"/>
              </a:rPr>
              <a:t>                                else</a:t>
            </a:r>
            <a:r>
              <a:rPr lang="en-US" sz="2000" i="1" dirty="0" smtClean="0">
                <a:latin typeface="+mn-lt"/>
              </a:rPr>
              <a:t> </a:t>
            </a:r>
            <a:r>
              <a:rPr lang="en-US" sz="2000" i="1" dirty="0">
                <a:latin typeface="+mn-lt"/>
              </a:rPr>
              <a:t>'lighter' </a:t>
            </a:r>
            <a:r>
              <a:rPr lang="en-US" sz="2000" b="1" i="1" dirty="0">
                <a:latin typeface="+mn-lt"/>
              </a:rPr>
              <a:t>if</a:t>
            </a:r>
            <a:r>
              <a:rPr lang="en-US" sz="2000" i="1" dirty="0">
                <a:latin typeface="+mn-lt"/>
              </a:rPr>
              <a:t> weight &lt; 49 </a:t>
            </a:r>
            <a:r>
              <a:rPr lang="en-US" sz="2000" b="1" i="1" dirty="0">
                <a:latin typeface="+mn-lt"/>
              </a:rPr>
              <a:t>else</a:t>
            </a:r>
            <a:r>
              <a:rPr lang="en-US" sz="2000" i="1" dirty="0">
                <a:latin typeface="+mn-lt"/>
              </a:rPr>
              <a:t> 'median' </a:t>
            </a:r>
            <a:endParaRPr lang="en-US" sz="2000" i="1" dirty="0" smtClean="0">
              <a:latin typeface="+mn-lt"/>
            </a:endParaRPr>
          </a:p>
          <a:p>
            <a:r>
              <a:rPr lang="en-US" sz="2000" i="1" dirty="0" smtClean="0">
                <a:latin typeface="+mn-lt"/>
              </a:rPr>
              <a:t>girls</a:t>
            </a:r>
            <a:r>
              <a:rPr lang="en-US" sz="2000" i="1" dirty="0">
                <a:latin typeface="+mn-lt"/>
              </a:rPr>
              <a:t>['</a:t>
            </a:r>
            <a:r>
              <a:rPr lang="en-US" sz="2000" i="1" dirty="0" err="1">
                <a:latin typeface="+mn-lt"/>
              </a:rPr>
              <a:t>weight_cat</a:t>
            </a:r>
            <a:r>
              <a:rPr lang="en-US" sz="2000" i="1" dirty="0">
                <a:latin typeface="+mn-lt"/>
              </a:rPr>
              <a:t>'] = girls['Weight'].apply(</a:t>
            </a:r>
            <a:r>
              <a:rPr lang="en-US" sz="2000" i="1" dirty="0" err="1">
                <a:latin typeface="+mn-lt"/>
              </a:rPr>
              <a:t>weight_category</a:t>
            </a:r>
            <a:r>
              <a:rPr lang="en-US" sz="2000" i="1" dirty="0">
                <a:latin typeface="+mn-lt"/>
              </a:rPr>
              <a:t>) </a:t>
            </a:r>
            <a:endParaRPr lang="en-US" sz="2000" i="1" dirty="0" smtClean="0"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sns.boxplot</a:t>
            </a:r>
            <a:r>
              <a:rPr lang="en-US" sz="2000" i="1" dirty="0" smtClean="0">
                <a:latin typeface="+mn-lt"/>
              </a:rPr>
              <a:t>(x</a:t>
            </a:r>
            <a:r>
              <a:rPr lang="en-US" sz="2000" i="1" dirty="0">
                <a:latin typeface="+mn-lt"/>
              </a:rPr>
              <a:t>='</a:t>
            </a:r>
            <a:r>
              <a:rPr lang="en-US" sz="2000" i="1" dirty="0" err="1">
                <a:latin typeface="+mn-lt"/>
              </a:rPr>
              <a:t>weight_cat</a:t>
            </a:r>
            <a:r>
              <a:rPr lang="en-US" sz="2000" i="1" dirty="0">
                <a:latin typeface="+mn-lt"/>
              </a:rPr>
              <a:t>', y='Height', data=girls);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9900" y="2274864"/>
            <a:ext cx="6408712" cy="4538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86817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323528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-27384"/>
            <a:ext cx="9180512" cy="349516"/>
          </a:xfrm>
          <a:ln/>
        </p:spPr>
        <p:txBody>
          <a:bodyPr/>
          <a:lstStyle/>
          <a:p>
            <a:pPr algn="ctr"/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7. </a:t>
            </a:r>
            <a:r>
              <a:rPr lang="en-US" sz="2400" b="1" dirty="0" err="1">
                <a:solidFill>
                  <a:schemeClr val="bg2">
                    <a:lumMod val="50000"/>
                  </a:schemeClr>
                </a:solidFill>
              </a:rPr>
              <a:t>Seaborn</a:t>
            </a:r>
            <a:r>
              <a:rPr lang="en-US" sz="2400" b="1" dirty="0">
                <a:solidFill>
                  <a:schemeClr val="bg2">
                    <a:lumMod val="50000"/>
                  </a:schemeClr>
                </a:solidFill>
              </a:rPr>
              <a:t>.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</a:t>
            </a:r>
            <a:endParaRPr lang="ru-RU" sz="2000" dirty="0"/>
          </a:p>
        </p:txBody>
      </p:sp>
      <p:sp>
        <p:nvSpPr>
          <p:cNvPr id="3" name="TextBox 2"/>
          <p:cNvSpPr txBox="1"/>
          <p:nvPr/>
        </p:nvSpPr>
        <p:spPr>
          <a:xfrm>
            <a:off x="263352" y="332656"/>
            <a:ext cx="11161240" cy="1809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n-lt"/>
              </a:rPr>
              <a:t> </a:t>
            </a:r>
            <a:r>
              <a:rPr lang="ru-RU" sz="2000" dirty="0" smtClean="0">
                <a:latin typeface="+mn-lt"/>
              </a:rPr>
              <a:t>А теперь создадим </a:t>
            </a:r>
            <a:r>
              <a:rPr lang="ru-RU" sz="2000" dirty="0">
                <a:latin typeface="+mn-lt"/>
              </a:rPr>
              <a:t>категорию </a:t>
            </a:r>
            <a:r>
              <a:rPr lang="ru-RU" sz="2000" dirty="0" smtClean="0">
                <a:latin typeface="+mn-lt"/>
              </a:rPr>
              <a:t>”</a:t>
            </a:r>
            <a:r>
              <a:rPr lang="en-US" sz="2000" dirty="0" smtClean="0">
                <a:latin typeface="+mn-lt"/>
              </a:rPr>
              <a:t>height</a:t>
            </a:r>
            <a:r>
              <a:rPr lang="ru-RU" sz="2000" dirty="0" smtClean="0">
                <a:latin typeface="+mn-lt"/>
              </a:rPr>
              <a:t>_</a:t>
            </a:r>
            <a:r>
              <a:rPr lang="ru-RU" sz="2000" dirty="0" err="1" smtClean="0">
                <a:latin typeface="+mn-lt"/>
              </a:rPr>
              <a:t>cat</a:t>
            </a:r>
            <a:r>
              <a:rPr lang="en-US" sz="2000" dirty="0" smtClean="0">
                <a:latin typeface="+mn-lt"/>
              </a:rPr>
              <a:t>” </a:t>
            </a:r>
            <a:r>
              <a:rPr lang="ru-RU" sz="2000" dirty="0" smtClean="0">
                <a:latin typeface="+mn-lt"/>
              </a:rPr>
              <a:t>и посмотрим на взаимную зависимость.</a:t>
            </a:r>
            <a:endParaRPr lang="en-US" sz="2000" i="1" dirty="0" smtClean="0">
              <a:latin typeface="+mn-lt"/>
            </a:endParaRPr>
          </a:p>
          <a:p>
            <a:r>
              <a:rPr lang="en-US" sz="2000" b="1" i="1" dirty="0" err="1">
                <a:latin typeface="+mn-lt"/>
              </a:rPr>
              <a:t>def</a:t>
            </a:r>
            <a:r>
              <a:rPr lang="en-US" sz="2000" i="1" dirty="0">
                <a:latin typeface="+mn-lt"/>
              </a:rPr>
              <a:t> </a:t>
            </a:r>
            <a:r>
              <a:rPr lang="en-US" sz="2000" i="1" dirty="0" err="1">
                <a:latin typeface="+mn-lt"/>
              </a:rPr>
              <a:t>height_category</a:t>
            </a:r>
            <a:r>
              <a:rPr lang="en-US" sz="2000" i="1" dirty="0">
                <a:latin typeface="+mn-lt"/>
              </a:rPr>
              <a:t>(height): </a:t>
            </a:r>
            <a:endParaRPr lang="ru-RU" sz="2000" i="1" dirty="0" smtClean="0">
              <a:latin typeface="+mn-lt"/>
            </a:endParaRPr>
          </a:p>
          <a:p>
            <a:r>
              <a:rPr lang="ru-RU" sz="2000" b="1" i="1" dirty="0">
                <a:latin typeface="+mn-lt"/>
              </a:rPr>
              <a:t> </a:t>
            </a:r>
            <a:r>
              <a:rPr lang="ru-RU" sz="2000" b="1" i="1" dirty="0" smtClean="0">
                <a:latin typeface="+mn-lt"/>
              </a:rPr>
              <a:t>      </a:t>
            </a:r>
            <a:r>
              <a:rPr lang="en-US" sz="2000" b="1" i="1" dirty="0" smtClean="0">
                <a:latin typeface="+mn-lt"/>
              </a:rPr>
              <a:t>return</a:t>
            </a:r>
            <a:r>
              <a:rPr lang="en-US" sz="2000" i="1" dirty="0" smtClean="0">
                <a:latin typeface="+mn-lt"/>
              </a:rPr>
              <a:t> </a:t>
            </a:r>
            <a:r>
              <a:rPr lang="en-US" sz="2000" i="1" dirty="0">
                <a:latin typeface="+mn-lt"/>
              </a:rPr>
              <a:t>'high' </a:t>
            </a:r>
            <a:r>
              <a:rPr lang="en-US" sz="2000" b="1" i="1" dirty="0">
                <a:latin typeface="+mn-lt"/>
              </a:rPr>
              <a:t>if</a:t>
            </a:r>
            <a:r>
              <a:rPr lang="en-US" sz="2000" i="1" dirty="0">
                <a:latin typeface="+mn-lt"/>
              </a:rPr>
              <a:t> height &gt; 175\ </a:t>
            </a:r>
            <a:endParaRPr lang="ru-RU" sz="2000" i="1" dirty="0" smtClean="0">
              <a:latin typeface="+mn-lt"/>
            </a:endParaRPr>
          </a:p>
          <a:p>
            <a:r>
              <a:rPr lang="ru-RU" sz="2000" b="1" i="1" dirty="0">
                <a:latin typeface="+mn-lt"/>
              </a:rPr>
              <a:t> </a:t>
            </a:r>
            <a:r>
              <a:rPr lang="ru-RU" sz="2000" b="1" i="1" dirty="0" smtClean="0">
                <a:latin typeface="+mn-lt"/>
              </a:rPr>
              <a:t>                           </a:t>
            </a:r>
            <a:r>
              <a:rPr lang="en-US" sz="2000" b="1" i="1" dirty="0" smtClean="0">
                <a:latin typeface="+mn-lt"/>
              </a:rPr>
              <a:t>else</a:t>
            </a:r>
            <a:r>
              <a:rPr lang="en-US" sz="2000" i="1" dirty="0" smtClean="0">
                <a:latin typeface="+mn-lt"/>
              </a:rPr>
              <a:t> </a:t>
            </a:r>
            <a:r>
              <a:rPr lang="en-US" sz="2000" i="1" dirty="0">
                <a:latin typeface="+mn-lt"/>
              </a:rPr>
              <a:t>'small' </a:t>
            </a:r>
            <a:r>
              <a:rPr lang="en-US" sz="2000" b="1" i="1" dirty="0">
                <a:latin typeface="+mn-lt"/>
              </a:rPr>
              <a:t>if</a:t>
            </a:r>
            <a:r>
              <a:rPr lang="en-US" sz="2000" i="1" dirty="0">
                <a:latin typeface="+mn-lt"/>
              </a:rPr>
              <a:t> height &lt; 160 </a:t>
            </a:r>
            <a:r>
              <a:rPr lang="en-US" sz="2000" b="1" i="1" dirty="0">
                <a:latin typeface="+mn-lt"/>
              </a:rPr>
              <a:t>else</a:t>
            </a:r>
            <a:r>
              <a:rPr lang="en-US" sz="2000" i="1" dirty="0">
                <a:latin typeface="+mn-lt"/>
              </a:rPr>
              <a:t> 'median' </a:t>
            </a:r>
            <a:endParaRPr lang="ru-RU" sz="2000" i="1" dirty="0" smtClean="0">
              <a:latin typeface="+mn-lt"/>
            </a:endParaRPr>
          </a:p>
          <a:p>
            <a:r>
              <a:rPr lang="en-US" sz="2000" i="1" dirty="0" smtClean="0">
                <a:latin typeface="+mn-lt"/>
              </a:rPr>
              <a:t>girls</a:t>
            </a:r>
            <a:r>
              <a:rPr lang="en-US" sz="2000" i="1" dirty="0">
                <a:latin typeface="+mn-lt"/>
              </a:rPr>
              <a:t>['</a:t>
            </a:r>
            <a:r>
              <a:rPr lang="en-US" sz="2000" i="1" dirty="0" err="1">
                <a:latin typeface="+mn-lt"/>
              </a:rPr>
              <a:t>height_cat</a:t>
            </a:r>
            <a:r>
              <a:rPr lang="en-US" sz="2000" i="1" dirty="0">
                <a:latin typeface="+mn-lt"/>
              </a:rPr>
              <a:t>'] = girls['Height'].apply(</a:t>
            </a:r>
            <a:r>
              <a:rPr lang="en-US" sz="2000" i="1" dirty="0" err="1">
                <a:latin typeface="+mn-lt"/>
              </a:rPr>
              <a:t>height_category</a:t>
            </a:r>
            <a:r>
              <a:rPr lang="en-US" sz="2000" i="1" dirty="0">
                <a:latin typeface="+mn-lt"/>
              </a:rPr>
              <a:t>) </a:t>
            </a:r>
            <a:endParaRPr lang="ru-RU" sz="2000" i="1" dirty="0" smtClean="0">
              <a:latin typeface="+mn-lt"/>
            </a:endParaRPr>
          </a:p>
          <a:p>
            <a:r>
              <a:rPr lang="en-US" sz="2000" i="1" dirty="0" err="1" smtClean="0">
                <a:latin typeface="+mn-lt"/>
              </a:rPr>
              <a:t>sns.countplot</a:t>
            </a:r>
            <a:r>
              <a:rPr lang="en-US" sz="2000" i="1" dirty="0" smtClean="0">
                <a:latin typeface="+mn-lt"/>
              </a:rPr>
              <a:t>(x</a:t>
            </a:r>
            <a:r>
              <a:rPr lang="en-US" sz="2000" i="1" dirty="0">
                <a:latin typeface="+mn-lt"/>
              </a:rPr>
              <a:t>='</a:t>
            </a:r>
            <a:r>
              <a:rPr lang="en-US" sz="2000" i="1" dirty="0" err="1">
                <a:latin typeface="+mn-lt"/>
              </a:rPr>
              <a:t>height_cat</a:t>
            </a:r>
            <a:r>
              <a:rPr lang="en-US" sz="2000" i="1" dirty="0">
                <a:latin typeface="+mn-lt"/>
              </a:rPr>
              <a:t>', hue='</a:t>
            </a:r>
            <a:r>
              <a:rPr lang="en-US" sz="2000" i="1" dirty="0" err="1">
                <a:latin typeface="+mn-lt"/>
              </a:rPr>
              <a:t>weight_cat</a:t>
            </a:r>
            <a:r>
              <a:rPr lang="en-US" sz="2000" i="1" dirty="0">
                <a:latin typeface="+mn-lt"/>
              </a:rPr>
              <a:t>', data=girls);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83507" y="2120883"/>
            <a:ext cx="6689157" cy="4737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12523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72877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2. </a:t>
            </a:r>
            <a:r>
              <a:rPr lang="en-US" altLang="en-US" sz="2800" b="1" dirty="0">
                <a:solidFill>
                  <a:srgbClr val="808080"/>
                </a:solidFill>
              </a:rPr>
              <a:t>Pandas. </a:t>
            </a:r>
            <a:r>
              <a:rPr lang="en-US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C</a:t>
            </a:r>
            <a:r>
              <a:rPr lang="ru-RU" sz="2800" b="1" dirty="0" err="1" smtClean="0">
                <a:solidFill>
                  <a:schemeClr val="bg2">
                    <a:lumMod val="50000"/>
                  </a:schemeClr>
                </a:solidFill>
              </a:rPr>
              <a:t>труктуры</a:t>
            </a:r>
            <a:r>
              <a:rPr lang="ru-RU" sz="2800" b="1" dirty="0" smtClean="0">
                <a:solidFill>
                  <a:schemeClr val="bg2">
                    <a:lumMod val="50000"/>
                  </a:schemeClr>
                </a:solidFill>
              </a:rPr>
              <a:t> данных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ru-RU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731404" y="838684"/>
            <a:ext cx="10729192" cy="55881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>
                <a:latin typeface="+mn-lt"/>
              </a:rPr>
              <a:t>Series</a:t>
            </a:r>
            <a:r>
              <a:rPr lang="ru-RU" sz="2400" b="1" dirty="0" smtClean="0">
                <a:latin typeface="+mn-lt"/>
              </a:rPr>
              <a:t> (1</a:t>
            </a:r>
            <a:r>
              <a:rPr lang="en-US" sz="2400" b="1" dirty="0" smtClean="0">
                <a:latin typeface="+mn-lt"/>
              </a:rPr>
              <a:t>D)</a:t>
            </a:r>
            <a:r>
              <a:rPr lang="ru-RU" sz="2400" dirty="0" smtClean="0">
                <a:latin typeface="+mn-lt"/>
              </a:rPr>
              <a:t> </a:t>
            </a:r>
            <a:r>
              <a:rPr lang="ru-RU" sz="2400" dirty="0">
                <a:latin typeface="+mn-lt"/>
              </a:rPr>
              <a:t>– это проиндексированный одномерный массив значений. Он похож на простой словарь типа </a:t>
            </a:r>
            <a:r>
              <a:rPr lang="ru-RU" sz="2400" dirty="0" err="1">
                <a:latin typeface="+mn-lt"/>
              </a:rPr>
              <a:t>dict</a:t>
            </a:r>
            <a:r>
              <a:rPr lang="ru-RU" sz="2400" dirty="0">
                <a:latin typeface="+mn-lt"/>
              </a:rPr>
              <a:t>, где имя элемента </a:t>
            </a:r>
            <a:r>
              <a:rPr lang="ru-RU" sz="2400" dirty="0" smtClean="0">
                <a:latin typeface="+mn-lt"/>
              </a:rPr>
              <a:t>соответствует </a:t>
            </a:r>
            <a:r>
              <a:rPr lang="ru-RU" sz="2400" dirty="0">
                <a:latin typeface="+mn-lt"/>
              </a:rPr>
              <a:t>индексу, а значение – значению </a:t>
            </a:r>
            <a:r>
              <a:rPr lang="ru-RU" sz="2400" dirty="0" smtClean="0">
                <a:latin typeface="+mn-lt"/>
              </a:rPr>
              <a:t>записи.</a:t>
            </a:r>
            <a:endParaRPr lang="en-US" sz="2400" dirty="0" smtClean="0">
              <a:latin typeface="+mn-lt"/>
            </a:endParaRPr>
          </a:p>
          <a:p>
            <a:pPr marL="342900" indent="-342900">
              <a:buFont typeface="Arial" charset="0"/>
              <a:buChar char="•"/>
            </a:pPr>
            <a:endParaRPr lang="en-US" sz="2400" dirty="0" smtClean="0">
              <a:latin typeface="+mn-lt"/>
            </a:endParaRPr>
          </a:p>
          <a:p>
            <a:r>
              <a:rPr lang="nl-NL" sz="2400" i="1" dirty="0" smtClean="0">
                <a:latin typeface="+mn-lt"/>
              </a:rPr>
              <a:t>&gt; s </a:t>
            </a:r>
            <a:r>
              <a:rPr lang="nl-NL" sz="2400" i="1" dirty="0">
                <a:latin typeface="+mn-lt"/>
              </a:rPr>
              <a:t>= </a:t>
            </a:r>
            <a:r>
              <a:rPr lang="nl-NL" sz="2400" i="1" dirty="0" err="1">
                <a:latin typeface="+mn-lt"/>
              </a:rPr>
              <a:t>pd.Series</a:t>
            </a:r>
            <a:r>
              <a:rPr lang="nl-NL" sz="2400" i="1" dirty="0">
                <a:latin typeface="+mn-lt"/>
              </a:rPr>
              <a:t>(</a:t>
            </a:r>
            <a:r>
              <a:rPr lang="nl-NL" sz="2400" i="1" dirty="0" err="1">
                <a:latin typeface="+mn-lt"/>
              </a:rPr>
              <a:t>np.random.randn</a:t>
            </a:r>
            <a:r>
              <a:rPr lang="nl-NL" sz="2400" i="1" dirty="0">
                <a:latin typeface="+mn-lt"/>
              </a:rPr>
              <a:t>(5), index=['a', 'b', 'c', 'd', 'e'])</a:t>
            </a:r>
            <a:r>
              <a:rPr lang="nl-NL" sz="2400" dirty="0"/>
              <a:t> </a:t>
            </a:r>
          </a:p>
          <a:p>
            <a:endParaRPr lang="tr-TR" sz="2400" dirty="0" smtClean="0">
              <a:latin typeface="+mn-lt"/>
            </a:endParaRPr>
          </a:p>
          <a:p>
            <a:r>
              <a:rPr lang="tr-TR" sz="2400" dirty="0" smtClean="0">
                <a:latin typeface="+mn-lt"/>
              </a:rPr>
              <a:t>s </a:t>
            </a:r>
            <a:endParaRPr lang="tr-TR" sz="2400" dirty="0">
              <a:latin typeface="+mn-lt"/>
            </a:endParaRPr>
          </a:p>
          <a:p>
            <a:endParaRPr lang="tr-TR" sz="2400" dirty="0" smtClean="0"/>
          </a:p>
          <a:p>
            <a:r>
              <a:rPr lang="tr-TR" sz="2400" i="1" dirty="0" err="1" smtClean="0">
                <a:latin typeface="+mn-lt"/>
              </a:rPr>
              <a:t>dtype</a:t>
            </a:r>
            <a:r>
              <a:rPr lang="tr-TR" sz="2400" i="1" dirty="0">
                <a:latin typeface="+mn-lt"/>
              </a:rPr>
              <a:t>: float64 </a:t>
            </a:r>
          </a:p>
          <a:p>
            <a:endParaRPr lang="en-US" sz="2400" dirty="0" smtClean="0">
              <a:latin typeface="+mn-lt"/>
            </a:endParaRPr>
          </a:p>
          <a:p>
            <a:r>
              <a:rPr lang="en-US" sz="2400" i="1" dirty="0" smtClean="0">
                <a:latin typeface="+mn-lt"/>
              </a:rPr>
              <a:t>&gt;</a:t>
            </a:r>
            <a:r>
              <a:rPr lang="pt-BR" sz="2400" i="1" dirty="0">
                <a:latin typeface="+mn-lt"/>
              </a:rPr>
              <a:t> </a:t>
            </a:r>
            <a:r>
              <a:rPr lang="pt-BR" sz="2400" i="1" dirty="0" err="1">
                <a:latin typeface="+mn-lt"/>
              </a:rPr>
              <a:t>print</a:t>
            </a:r>
            <a:r>
              <a:rPr lang="pt-BR" sz="2400" i="1" dirty="0">
                <a:latin typeface="+mn-lt"/>
              </a:rPr>
              <a:t> </a:t>
            </a:r>
            <a:r>
              <a:rPr lang="pt-BR" sz="2400" i="1" dirty="0" err="1">
                <a:latin typeface="+mn-lt"/>
              </a:rPr>
              <a:t>s</a:t>
            </a:r>
            <a:r>
              <a:rPr lang="pt-BR" sz="2400" i="1" dirty="0" smtClean="0">
                <a:latin typeface="+mn-lt"/>
              </a:rPr>
              <a:t>[’</a:t>
            </a:r>
            <a:r>
              <a:rPr lang="pt-BR" sz="2400" i="1" dirty="0" err="1" smtClean="0">
                <a:latin typeface="+mn-lt"/>
              </a:rPr>
              <a:t>c</a:t>
            </a:r>
            <a:r>
              <a:rPr lang="pt-BR" sz="2400" i="1" dirty="0" smtClean="0">
                <a:latin typeface="+mn-lt"/>
              </a:rPr>
              <a:t>'] </a:t>
            </a:r>
            <a:endParaRPr lang="pt-BR" sz="2400" i="1" dirty="0">
              <a:latin typeface="+mn-lt"/>
            </a:endParaRPr>
          </a:p>
          <a:p>
            <a:r>
              <a:rPr lang="en-US" sz="2400" i="1" dirty="0">
                <a:latin typeface="+mn-lt"/>
              </a:rPr>
              <a:t>-</a:t>
            </a:r>
            <a:r>
              <a:rPr lang="is-IS" sz="2400" i="1" dirty="0">
                <a:latin typeface="+mn-lt"/>
              </a:rPr>
              <a:t>1.268641</a:t>
            </a:r>
            <a:endParaRPr lang="en-US" sz="2400" i="1" dirty="0">
              <a:latin typeface="+mn-lt"/>
            </a:endParaRPr>
          </a:p>
          <a:p>
            <a:endParaRPr lang="en-US" sz="2400" i="1" dirty="0" smtClean="0">
              <a:latin typeface="+mn-lt"/>
            </a:endParaRPr>
          </a:p>
          <a:p>
            <a:pPr marL="342900" indent="-342900">
              <a:buFont typeface="Arial" charset="0"/>
              <a:buChar char="•"/>
            </a:pPr>
            <a:r>
              <a:rPr lang="pt-BR" sz="2400" dirty="0" err="1">
                <a:latin typeface="+mn-lt"/>
              </a:rPr>
              <a:t>Индексирование</a:t>
            </a:r>
            <a:r>
              <a:rPr lang="pt-BR" sz="2400" dirty="0">
                <a:latin typeface="+mn-lt"/>
              </a:rPr>
              <a:t> </a:t>
            </a:r>
            <a:r>
              <a:rPr lang="pt-BR" sz="2400" dirty="0" err="1">
                <a:latin typeface="+mn-lt"/>
              </a:rPr>
              <a:t>возможно</a:t>
            </a:r>
            <a:r>
              <a:rPr lang="pt-BR" sz="2400" dirty="0">
                <a:latin typeface="+mn-lt"/>
              </a:rPr>
              <a:t> </a:t>
            </a:r>
            <a:r>
              <a:rPr lang="pt-BR" sz="2400" dirty="0" err="1">
                <a:latin typeface="+mn-lt"/>
              </a:rPr>
              <a:t>в</a:t>
            </a:r>
            <a:r>
              <a:rPr lang="pt-BR" sz="2400" dirty="0">
                <a:latin typeface="+mn-lt"/>
              </a:rPr>
              <a:t> </a:t>
            </a:r>
            <a:r>
              <a:rPr lang="pt-BR" sz="2400" dirty="0" err="1">
                <a:latin typeface="+mn-lt"/>
              </a:rPr>
              <a:t>виде</a:t>
            </a:r>
            <a:r>
              <a:rPr lang="pt-BR" sz="2400" dirty="0">
                <a:latin typeface="+mn-lt"/>
              </a:rPr>
              <a:t> </a:t>
            </a:r>
            <a:r>
              <a:rPr lang="pt-BR" sz="2400" dirty="0" err="1">
                <a:latin typeface="+mn-lt"/>
              </a:rPr>
              <a:t>s.Name</a:t>
            </a:r>
            <a:r>
              <a:rPr lang="pt-BR" sz="2400" dirty="0">
                <a:latin typeface="+mn-lt"/>
              </a:rPr>
              <a:t> </a:t>
            </a:r>
            <a:r>
              <a:rPr lang="pt-BR" sz="2400" dirty="0" err="1">
                <a:latin typeface="+mn-lt"/>
              </a:rPr>
              <a:t>или</a:t>
            </a:r>
            <a:r>
              <a:rPr lang="pt-BR" sz="2400" dirty="0">
                <a:latin typeface="+mn-lt"/>
              </a:rPr>
              <a:t> </a:t>
            </a:r>
            <a:r>
              <a:rPr lang="pt-BR" sz="2400" dirty="0" err="1">
                <a:latin typeface="+mn-lt"/>
              </a:rPr>
              <a:t>s</a:t>
            </a:r>
            <a:r>
              <a:rPr lang="pt-BR" sz="2400" dirty="0">
                <a:latin typeface="+mn-lt"/>
              </a:rPr>
              <a:t>['</a:t>
            </a:r>
            <a:r>
              <a:rPr lang="pt-BR" sz="2400" dirty="0" err="1">
                <a:latin typeface="+mn-lt"/>
              </a:rPr>
              <a:t>Name</a:t>
            </a:r>
            <a:r>
              <a:rPr lang="pt-BR" sz="2400" dirty="0" smtClean="0">
                <a:latin typeface="+mn-lt"/>
              </a:rPr>
              <a:t>']</a:t>
            </a:r>
            <a:r>
              <a:rPr lang="en-US" sz="2400" dirty="0" smtClean="0">
                <a:latin typeface="+mn-lt"/>
              </a:rPr>
              <a:t>:</a:t>
            </a:r>
          </a:p>
          <a:p>
            <a:r>
              <a:rPr lang="pt-BR" sz="2400" i="1" dirty="0" smtClean="0">
                <a:latin typeface="+mn-lt"/>
              </a:rPr>
              <a:t>&gt; </a:t>
            </a:r>
            <a:r>
              <a:rPr lang="pt-BR" sz="2400" i="1" dirty="0" err="1" smtClean="0">
                <a:latin typeface="+mn-lt"/>
              </a:rPr>
              <a:t>print</a:t>
            </a:r>
            <a:r>
              <a:rPr lang="pt-BR" sz="2400" i="1" dirty="0" smtClean="0">
                <a:latin typeface="+mn-lt"/>
              </a:rPr>
              <a:t>(</a:t>
            </a:r>
            <a:r>
              <a:rPr lang="pt-BR" sz="2400" i="1" dirty="0" err="1" smtClean="0">
                <a:latin typeface="+mn-lt"/>
              </a:rPr>
              <a:t>s.b</a:t>
            </a:r>
            <a:r>
              <a:rPr lang="pt-BR" sz="2400" i="1" dirty="0" smtClean="0">
                <a:latin typeface="+mn-lt"/>
              </a:rPr>
              <a:t> </a:t>
            </a:r>
            <a:r>
              <a:rPr lang="pt-BR" sz="2400" i="1" dirty="0">
                <a:latin typeface="+mn-lt"/>
              </a:rPr>
              <a:t>== </a:t>
            </a:r>
            <a:r>
              <a:rPr lang="pt-BR" sz="2400" i="1" dirty="0" err="1">
                <a:latin typeface="+mn-lt"/>
              </a:rPr>
              <a:t>s</a:t>
            </a:r>
            <a:r>
              <a:rPr lang="pt-BR" sz="2400" i="1" dirty="0">
                <a:latin typeface="+mn-lt"/>
              </a:rPr>
              <a:t>['</a:t>
            </a:r>
            <a:r>
              <a:rPr lang="pt-BR" sz="2400" i="1" dirty="0" err="1">
                <a:latin typeface="+mn-lt"/>
              </a:rPr>
              <a:t>b</a:t>
            </a:r>
            <a:r>
              <a:rPr lang="pt-BR" sz="2400" i="1" dirty="0">
                <a:latin typeface="+mn-lt"/>
              </a:rPr>
              <a:t>']) </a:t>
            </a:r>
            <a:endParaRPr lang="pt-BR" sz="2400" i="1" dirty="0" smtClean="0">
              <a:latin typeface="+mn-lt"/>
            </a:endParaRPr>
          </a:p>
          <a:p>
            <a:r>
              <a:rPr lang="pt-BR" sz="2400" i="1" dirty="0" err="1" smtClean="0">
                <a:latin typeface="+mn-lt"/>
              </a:rPr>
              <a:t>True</a:t>
            </a:r>
            <a:endParaRPr lang="en-US" sz="2400" i="1" dirty="0" smtClean="0">
              <a:latin typeface="+mn-lt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27406622"/>
              </p:ext>
            </p:extLst>
          </p:nvPr>
        </p:nvGraphicFramePr>
        <p:xfrm>
          <a:off x="1199456" y="2719356"/>
          <a:ext cx="81280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/>
                <a:gridCol w="1625600"/>
                <a:gridCol w="1625600"/>
                <a:gridCol w="1625600"/>
                <a:gridCol w="1625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is-IS" dirty="0" smtClean="0"/>
                        <a:t>0.299168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1.492386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is-IS" dirty="0" smtClean="0"/>
                        <a:t>1.268641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t-IT" dirty="0" smtClean="0"/>
                        <a:t>1.623689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is-IS" dirty="0" smtClean="0"/>
                        <a:t>0.904980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337282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44624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600" b="1" dirty="0" smtClean="0">
                <a:solidFill>
                  <a:schemeClr val="bg2">
                    <a:lumMod val="50000"/>
                  </a:schemeClr>
                </a:solidFill>
              </a:rPr>
              <a:t>2. </a:t>
            </a:r>
            <a:r>
              <a:rPr lang="en-US" altLang="en-US" sz="2400" b="1" dirty="0">
                <a:solidFill>
                  <a:srgbClr val="808080"/>
                </a:solidFill>
              </a:rPr>
              <a:t>Pandas. </a:t>
            </a:r>
            <a:r>
              <a:rPr lang="en-US" altLang="en-US" sz="2600" b="1" dirty="0" smtClean="0">
                <a:solidFill>
                  <a:schemeClr val="bg2">
                    <a:lumMod val="50000"/>
                  </a:schemeClr>
                </a:solidFill>
              </a:rPr>
              <a:t>C</a:t>
            </a:r>
            <a:r>
              <a:rPr lang="ru-RU" sz="2600" b="1" dirty="0" err="1" smtClean="0">
                <a:solidFill>
                  <a:schemeClr val="bg2">
                    <a:lumMod val="50000"/>
                  </a:schemeClr>
                </a:solidFill>
              </a:rPr>
              <a:t>труктуры</a:t>
            </a:r>
            <a:r>
              <a:rPr lang="ru-RU" sz="2600" b="1" dirty="0" smtClean="0">
                <a:solidFill>
                  <a:schemeClr val="bg2">
                    <a:lumMod val="50000"/>
                  </a:schemeClr>
                </a:solidFill>
              </a:rPr>
              <a:t> данных</a:t>
            </a:r>
            <a:r>
              <a:rPr lang="en-US" sz="2600" b="1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ru-RU" altLang="en-US" sz="26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11424" y="476672"/>
            <a:ext cx="10729192" cy="60478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000" b="1" dirty="0" err="1">
                <a:latin typeface="+mn-lt"/>
              </a:rPr>
              <a:t>Series</a:t>
            </a:r>
            <a:r>
              <a:rPr lang="ru-RU" sz="2000" dirty="0">
                <a:latin typeface="+mn-lt"/>
              </a:rPr>
              <a:t> поддерживает пропуски в </a:t>
            </a:r>
            <a:r>
              <a:rPr lang="ru-RU" sz="2000" dirty="0" smtClean="0">
                <a:latin typeface="+mn-lt"/>
              </a:rPr>
              <a:t>данных</a:t>
            </a:r>
            <a:r>
              <a:rPr lang="en-US" sz="2000" dirty="0" smtClean="0">
                <a:latin typeface="+mn-lt"/>
              </a:rPr>
              <a:t>:</a:t>
            </a:r>
          </a:p>
          <a:p>
            <a:r>
              <a:rPr lang="en-US" sz="2000" i="1" dirty="0" smtClean="0">
                <a:latin typeface="+mn-lt"/>
              </a:rPr>
              <a:t>&gt; </a:t>
            </a:r>
            <a:r>
              <a:rPr lang="en-US" sz="2000" i="1" dirty="0" err="1">
                <a:latin typeface="+mn-lt"/>
              </a:rPr>
              <a:t>s.c</a:t>
            </a:r>
            <a:r>
              <a:rPr lang="en-US" sz="2000" i="1" dirty="0">
                <a:latin typeface="+mn-lt"/>
              </a:rPr>
              <a:t> = </a:t>
            </a:r>
            <a:r>
              <a:rPr lang="en-US" sz="2000" i="1" dirty="0" err="1">
                <a:latin typeface="+mn-lt"/>
              </a:rPr>
              <a:t>np.nan</a:t>
            </a:r>
            <a:endParaRPr lang="en-US" sz="2000" i="1" dirty="0" smtClean="0">
              <a:latin typeface="+mn-lt"/>
            </a:endParaRPr>
          </a:p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000" dirty="0" smtClean="0">
                <a:latin typeface="+mn-lt"/>
              </a:rPr>
              <a:t>Применимы операции взятия срезов</a:t>
            </a:r>
            <a:r>
              <a:rPr lang="en-US" sz="2000" dirty="0" smtClean="0">
                <a:latin typeface="+mn-lt"/>
              </a:rPr>
              <a:t>:</a:t>
            </a:r>
          </a:p>
          <a:p>
            <a:r>
              <a:rPr lang="en-US" sz="2000" i="1" dirty="0" smtClean="0">
                <a:latin typeface="+mn-lt"/>
              </a:rPr>
              <a:t>&gt; print(s</a:t>
            </a:r>
            <a:r>
              <a:rPr lang="en-US" sz="2000" i="1" dirty="0">
                <a:latin typeface="+mn-lt"/>
              </a:rPr>
              <a:t>[:3], '</a:t>
            </a:r>
            <a:r>
              <a:rPr lang="en-US" sz="2000" b="1" i="1" dirty="0">
                <a:latin typeface="+mn-lt"/>
              </a:rPr>
              <a:t>\n</a:t>
            </a:r>
            <a:r>
              <a:rPr lang="en-US" sz="2000" i="1" dirty="0">
                <a:latin typeface="+mn-lt"/>
              </a:rPr>
              <a:t>') </a:t>
            </a:r>
            <a:endParaRPr lang="en-US" sz="2000" i="1" dirty="0" smtClean="0">
              <a:latin typeface="+mn-lt"/>
            </a:endParaRPr>
          </a:p>
          <a:p>
            <a:r>
              <a:rPr lang="nb-NO" sz="2000" i="1" dirty="0">
                <a:latin typeface="+mn-lt"/>
              </a:rPr>
              <a:t>a </a:t>
            </a:r>
            <a:r>
              <a:rPr lang="is-IS" sz="2000" i="1" dirty="0">
                <a:latin typeface="+mn-lt"/>
              </a:rPr>
              <a:t>0.299168</a:t>
            </a:r>
            <a:endParaRPr lang="nb-NO" sz="2000" i="1" dirty="0" smtClean="0">
              <a:latin typeface="+mn-lt"/>
            </a:endParaRPr>
          </a:p>
          <a:p>
            <a:r>
              <a:rPr lang="nb-NO" sz="2000" i="1" dirty="0" smtClean="0">
                <a:latin typeface="+mn-lt"/>
              </a:rPr>
              <a:t>b </a:t>
            </a:r>
            <a:r>
              <a:rPr lang="is-IS" sz="2000" i="1" dirty="0">
                <a:latin typeface="+mn-lt"/>
              </a:rPr>
              <a:t>1.492386</a:t>
            </a:r>
            <a:endParaRPr lang="nb-NO" sz="2000" i="1" dirty="0" smtClean="0">
              <a:latin typeface="+mn-lt"/>
            </a:endParaRPr>
          </a:p>
          <a:p>
            <a:r>
              <a:rPr lang="nb-NO" sz="2000" i="1" dirty="0" smtClean="0">
                <a:latin typeface="+mn-lt"/>
              </a:rPr>
              <a:t>c </a:t>
            </a:r>
            <a:r>
              <a:rPr lang="nb-NO" sz="2000" i="1" dirty="0" err="1">
                <a:latin typeface="+mn-lt"/>
              </a:rPr>
              <a:t>NaN</a:t>
            </a:r>
            <a:r>
              <a:rPr lang="nb-NO" sz="2000" i="1" dirty="0">
                <a:latin typeface="+mn-lt"/>
              </a:rPr>
              <a:t> </a:t>
            </a:r>
            <a:endParaRPr lang="nb-NO" sz="2000" i="1" dirty="0" smtClean="0">
              <a:latin typeface="+mn-lt"/>
            </a:endParaRPr>
          </a:p>
          <a:p>
            <a:r>
              <a:rPr lang="nb-NO" sz="2000" i="1" dirty="0" err="1" smtClean="0">
                <a:latin typeface="+mn-lt"/>
              </a:rPr>
              <a:t>dtype</a:t>
            </a:r>
            <a:r>
              <a:rPr lang="nb-NO" sz="2000" i="1" dirty="0">
                <a:latin typeface="+mn-lt"/>
              </a:rPr>
              <a:t>: </a:t>
            </a:r>
            <a:r>
              <a:rPr lang="nb-NO" sz="2000" i="1" dirty="0" smtClean="0">
                <a:latin typeface="+mn-lt"/>
              </a:rPr>
              <a:t>float64</a:t>
            </a:r>
          </a:p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000" dirty="0" smtClean="0">
                <a:latin typeface="+mn-lt"/>
              </a:rPr>
              <a:t>Фильтрация данных</a:t>
            </a:r>
            <a:r>
              <a:rPr lang="en-US" sz="2000" dirty="0" smtClean="0">
                <a:latin typeface="+mn-lt"/>
              </a:rPr>
              <a:t>:</a:t>
            </a:r>
          </a:p>
          <a:p>
            <a:r>
              <a:rPr lang="en-US" sz="2000" dirty="0" smtClean="0">
                <a:latin typeface="+mn-lt"/>
              </a:rPr>
              <a:t>&gt; print</a:t>
            </a:r>
            <a:r>
              <a:rPr lang="en-US" sz="2000" dirty="0">
                <a:latin typeface="+mn-lt"/>
              </a:rPr>
              <a:t>('There are', </a:t>
            </a:r>
            <a:r>
              <a:rPr lang="en-US" sz="2000" dirty="0" err="1">
                <a:latin typeface="+mn-lt"/>
              </a:rPr>
              <a:t>len</a:t>
            </a:r>
            <a:r>
              <a:rPr lang="en-US" sz="2000" dirty="0">
                <a:latin typeface="+mn-lt"/>
              </a:rPr>
              <a:t>(s[s &gt; 0]), 'positive elements in s\n</a:t>
            </a:r>
            <a:r>
              <a:rPr lang="en-US" sz="2000" dirty="0" smtClean="0">
                <a:latin typeface="+mn-lt"/>
              </a:rPr>
              <a:t>')</a:t>
            </a:r>
          </a:p>
          <a:p>
            <a:r>
              <a:rPr lang="en-US" sz="2000" i="1" dirty="0">
                <a:latin typeface="+mn-lt"/>
              </a:rPr>
              <a:t>There are 3 positive elements in s</a:t>
            </a:r>
            <a:endParaRPr lang="en-US" sz="2000" i="1" dirty="0" smtClean="0">
              <a:latin typeface="+mn-lt"/>
            </a:endParaRPr>
          </a:p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000" dirty="0" smtClean="0">
                <a:latin typeface="+mn-lt"/>
              </a:rPr>
              <a:t>Объекты </a:t>
            </a:r>
            <a:r>
              <a:rPr lang="ru-RU" sz="2000" b="1" dirty="0" err="1">
                <a:latin typeface="+mn-lt"/>
              </a:rPr>
              <a:t>Series</a:t>
            </a:r>
            <a:r>
              <a:rPr lang="ru-RU" sz="2000" dirty="0">
                <a:latin typeface="+mn-lt"/>
              </a:rPr>
              <a:t> похожи на </a:t>
            </a:r>
            <a:r>
              <a:rPr lang="ru-RU" sz="2000" dirty="0" err="1">
                <a:latin typeface="+mn-lt"/>
              </a:rPr>
              <a:t>ndarray</a:t>
            </a:r>
            <a:r>
              <a:rPr lang="ru-RU" sz="2000" dirty="0">
                <a:latin typeface="+mn-lt"/>
              </a:rPr>
              <a:t> и могут быть переданы в качестве аргументов большинству функций из </a:t>
            </a:r>
            <a:r>
              <a:rPr lang="ru-RU" sz="2000" dirty="0" err="1" smtClean="0">
                <a:latin typeface="+mn-lt"/>
              </a:rPr>
              <a:t>Numpy</a:t>
            </a:r>
            <a:r>
              <a:rPr lang="en-US" sz="2000" dirty="0" smtClean="0">
                <a:latin typeface="+mn-lt"/>
              </a:rPr>
              <a:t>:</a:t>
            </a:r>
          </a:p>
          <a:p>
            <a:r>
              <a:rPr lang="en-US" sz="2000" i="1" dirty="0" smtClean="0">
                <a:latin typeface="+mn-lt"/>
              </a:rPr>
              <a:t>&gt; print(</a:t>
            </a:r>
            <a:r>
              <a:rPr lang="en-US" sz="2000" i="1" dirty="0" err="1" smtClean="0">
                <a:latin typeface="+mn-lt"/>
              </a:rPr>
              <a:t>np.exp</a:t>
            </a:r>
            <a:r>
              <a:rPr lang="en-US" sz="2000" i="1" dirty="0" smtClean="0">
                <a:latin typeface="+mn-lt"/>
              </a:rPr>
              <a:t>(s))</a:t>
            </a:r>
          </a:p>
          <a:p>
            <a:r>
              <a:rPr lang="nb-NO" sz="2000" i="1" dirty="0">
                <a:latin typeface="+mn-lt"/>
              </a:rPr>
              <a:t>a </a:t>
            </a:r>
            <a:r>
              <a:rPr lang="is-IS" sz="2000" i="1" dirty="0">
                <a:latin typeface="+mn-lt"/>
              </a:rPr>
              <a:t>0.299168</a:t>
            </a:r>
            <a:endParaRPr lang="nb-NO" sz="2000" i="1" dirty="0">
              <a:latin typeface="+mn-lt"/>
            </a:endParaRPr>
          </a:p>
          <a:p>
            <a:r>
              <a:rPr lang="nb-NO" sz="2000" i="1" dirty="0">
                <a:latin typeface="+mn-lt"/>
              </a:rPr>
              <a:t>b </a:t>
            </a:r>
            <a:r>
              <a:rPr lang="is-IS" sz="2000" i="1" dirty="0">
                <a:latin typeface="+mn-lt"/>
              </a:rPr>
              <a:t>1.492386</a:t>
            </a:r>
            <a:endParaRPr lang="nb-NO" sz="2000" i="1" dirty="0">
              <a:latin typeface="+mn-lt"/>
            </a:endParaRPr>
          </a:p>
          <a:p>
            <a:r>
              <a:rPr lang="pt-BR" sz="2000" i="1" dirty="0" err="1" smtClean="0">
                <a:latin typeface="+mn-lt"/>
              </a:rPr>
              <a:t>c</a:t>
            </a:r>
            <a:r>
              <a:rPr lang="pt-BR" sz="2000" i="1" dirty="0" smtClean="0">
                <a:latin typeface="+mn-lt"/>
              </a:rPr>
              <a:t> </a:t>
            </a:r>
            <a:r>
              <a:rPr lang="pt-BR" sz="2000" i="1" dirty="0" err="1">
                <a:latin typeface="+mn-lt"/>
              </a:rPr>
              <a:t>NaN</a:t>
            </a:r>
            <a:r>
              <a:rPr lang="pt-BR" sz="2000" i="1" dirty="0">
                <a:latin typeface="+mn-lt"/>
              </a:rPr>
              <a:t> </a:t>
            </a:r>
            <a:endParaRPr lang="pt-BR" sz="2000" i="1" dirty="0" smtClean="0">
              <a:latin typeface="+mn-lt"/>
            </a:endParaRPr>
          </a:p>
          <a:p>
            <a:r>
              <a:rPr lang="pt-BR" sz="2000" i="1" dirty="0" err="1" smtClean="0">
                <a:latin typeface="+mn-lt"/>
              </a:rPr>
              <a:t>d</a:t>
            </a:r>
            <a:r>
              <a:rPr lang="pt-BR" sz="2000" i="1" dirty="0" smtClean="0">
                <a:latin typeface="+mn-lt"/>
              </a:rPr>
              <a:t> </a:t>
            </a:r>
            <a:r>
              <a:rPr lang="it-IT" sz="2000" i="1" dirty="0">
                <a:latin typeface="+mn-lt"/>
              </a:rPr>
              <a:t>1.623689</a:t>
            </a:r>
            <a:endParaRPr lang="pt-BR" sz="2000" i="1" dirty="0" smtClean="0">
              <a:latin typeface="+mn-lt"/>
            </a:endParaRPr>
          </a:p>
          <a:p>
            <a:r>
              <a:rPr lang="pt-BR" sz="2000" i="1" dirty="0" smtClean="0">
                <a:latin typeface="+mn-lt"/>
              </a:rPr>
              <a:t>e </a:t>
            </a:r>
            <a:r>
              <a:rPr lang="en-US" sz="2000" i="1" dirty="0">
                <a:latin typeface="+mn-lt"/>
              </a:rPr>
              <a:t>-</a:t>
            </a:r>
            <a:r>
              <a:rPr lang="is-IS" sz="2000" i="1" dirty="0" smtClean="0">
                <a:latin typeface="+mn-lt"/>
              </a:rPr>
              <a:t>0.904980</a:t>
            </a:r>
            <a:endParaRPr lang="pt-BR" sz="2000" i="1" dirty="0" smtClean="0">
              <a:latin typeface="+mn-lt"/>
            </a:endParaRPr>
          </a:p>
          <a:p>
            <a:r>
              <a:rPr lang="pt-BR" sz="2000" i="1" dirty="0" err="1" smtClean="0">
                <a:latin typeface="+mn-lt"/>
              </a:rPr>
              <a:t>dtype</a:t>
            </a:r>
            <a:r>
              <a:rPr lang="pt-BR" sz="2000" i="1" dirty="0">
                <a:latin typeface="+mn-lt"/>
              </a:rPr>
              <a:t>: float64</a:t>
            </a:r>
            <a:endParaRPr lang="ru-RU" sz="2000" i="1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242305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2. </a:t>
            </a:r>
            <a:r>
              <a:rPr lang="en-US" altLang="en-US" sz="2800" b="1" dirty="0">
                <a:solidFill>
                  <a:srgbClr val="808080"/>
                </a:solidFill>
              </a:rPr>
              <a:t>Pandas. </a:t>
            </a:r>
            <a:r>
              <a:rPr lang="en-US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C</a:t>
            </a:r>
            <a:r>
              <a:rPr lang="ru-RU" sz="2800" b="1" dirty="0" err="1" smtClean="0">
                <a:solidFill>
                  <a:schemeClr val="bg2">
                    <a:lumMod val="50000"/>
                  </a:schemeClr>
                </a:solidFill>
              </a:rPr>
              <a:t>труктуры</a:t>
            </a:r>
            <a:r>
              <a:rPr lang="ru-RU" sz="2800" b="1" dirty="0" smtClean="0">
                <a:solidFill>
                  <a:schemeClr val="bg2">
                    <a:lumMod val="50000"/>
                  </a:schemeClr>
                </a:solidFill>
              </a:rPr>
              <a:t> данных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ru-RU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3352" y="450533"/>
            <a:ext cx="11593288" cy="3870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 err="1" smtClean="0">
                <a:latin typeface="+mn-lt"/>
              </a:rPr>
              <a:t>DataFrame</a:t>
            </a:r>
            <a:r>
              <a:rPr lang="ru-RU" sz="2400" dirty="0" smtClean="0">
                <a:latin typeface="+mn-lt"/>
              </a:rPr>
              <a:t> </a:t>
            </a:r>
            <a:r>
              <a:rPr lang="ru-RU" sz="2400" b="1" dirty="0" smtClean="0">
                <a:latin typeface="+mn-lt"/>
              </a:rPr>
              <a:t>(2</a:t>
            </a:r>
            <a:r>
              <a:rPr lang="en-US" sz="2400" b="1" dirty="0" smtClean="0">
                <a:latin typeface="+mn-lt"/>
              </a:rPr>
              <a:t>D) </a:t>
            </a:r>
            <a:r>
              <a:rPr lang="ru-RU" sz="2400" dirty="0" smtClean="0">
                <a:latin typeface="+mn-lt"/>
              </a:rPr>
              <a:t>— </a:t>
            </a:r>
            <a:r>
              <a:rPr lang="ru-RU" sz="2400" dirty="0">
                <a:latin typeface="+mn-lt"/>
              </a:rPr>
              <a:t>это проиндексированный </a:t>
            </a:r>
            <a:r>
              <a:rPr lang="ru-RU" sz="2400" dirty="0" smtClean="0">
                <a:latin typeface="+mn-lt"/>
              </a:rPr>
              <a:t>двумерный массив </a:t>
            </a:r>
            <a:r>
              <a:rPr lang="ru-RU" sz="2400" dirty="0">
                <a:latin typeface="+mn-lt"/>
              </a:rPr>
              <a:t>значений, соответственно каждый столбец </a:t>
            </a:r>
            <a:r>
              <a:rPr lang="ru-RU" sz="2400" b="1" dirty="0" err="1">
                <a:latin typeface="+mn-lt"/>
              </a:rPr>
              <a:t>DataFrame</a:t>
            </a:r>
            <a:r>
              <a:rPr lang="ru-RU" sz="2400" dirty="0">
                <a:latin typeface="+mn-lt"/>
              </a:rPr>
              <a:t>, является структурой </a:t>
            </a:r>
            <a:r>
              <a:rPr lang="ru-RU" sz="2400" b="1" dirty="0" err="1">
                <a:latin typeface="+mn-lt"/>
              </a:rPr>
              <a:t>Series</a:t>
            </a:r>
            <a:r>
              <a:rPr lang="ru-RU" sz="2400" dirty="0" smtClean="0">
                <a:latin typeface="+mn-lt"/>
              </a:rPr>
              <a:t>. Он отлично </a:t>
            </a:r>
            <a:r>
              <a:rPr lang="ru-RU" sz="2400" dirty="0">
                <a:latin typeface="+mn-lt"/>
              </a:rPr>
              <a:t>подходит для представления реальных данных: столбцы соответствуют </a:t>
            </a:r>
            <a:r>
              <a:rPr lang="ru-RU" sz="2400" dirty="0" smtClean="0">
                <a:latin typeface="+mn-lt"/>
              </a:rPr>
              <a:t>признакам</a:t>
            </a:r>
            <a:r>
              <a:rPr lang="en-US" sz="2400" dirty="0" smtClean="0">
                <a:latin typeface="+mn-lt"/>
              </a:rPr>
              <a:t>, </a:t>
            </a:r>
            <a:r>
              <a:rPr lang="ru-RU" sz="2400" dirty="0" smtClean="0">
                <a:latin typeface="+mn-lt"/>
              </a:rPr>
              <a:t>а  строки - </a:t>
            </a:r>
            <a:r>
              <a:rPr lang="ru-RU" sz="2400" dirty="0">
                <a:latin typeface="+mn-lt"/>
              </a:rPr>
              <a:t>признаковым описаниям отдельных </a:t>
            </a:r>
            <a:r>
              <a:rPr lang="ru-RU" sz="2400" dirty="0" smtClean="0">
                <a:latin typeface="+mn-lt"/>
              </a:rPr>
              <a:t>объектов.</a:t>
            </a:r>
            <a:endParaRPr lang="en-US" sz="2400" dirty="0" smtClean="0">
              <a:latin typeface="+mn-lt"/>
            </a:endParaRPr>
          </a:p>
          <a:p>
            <a:pPr marL="342900" indent="-342900">
              <a:buFont typeface="Arial" charset="0"/>
              <a:buChar char="•"/>
            </a:pPr>
            <a:endParaRPr lang="en-US" sz="2400" dirty="0">
              <a:latin typeface="+mn-lt"/>
              <a:ea typeface="Calibri" charset="0"/>
              <a:cs typeface="Calibri" charset="0"/>
            </a:endParaRPr>
          </a:p>
          <a:p>
            <a:r>
              <a:rPr lang="en-US" sz="2400" i="1" dirty="0" smtClean="0">
                <a:latin typeface="+mn-lt"/>
              </a:rPr>
              <a:t>df1 </a:t>
            </a:r>
            <a:r>
              <a:rPr lang="en-US" sz="2400" i="1" dirty="0">
                <a:latin typeface="+mn-lt"/>
              </a:rPr>
              <a:t>= </a:t>
            </a:r>
            <a:r>
              <a:rPr lang="en-US" sz="2400" i="1" dirty="0" err="1">
                <a:latin typeface="+mn-lt"/>
              </a:rPr>
              <a:t>pd.DataFrame</a:t>
            </a:r>
            <a:r>
              <a:rPr lang="en-US" sz="2400" i="1" dirty="0">
                <a:latin typeface="+mn-lt"/>
              </a:rPr>
              <a:t>(</a:t>
            </a:r>
            <a:r>
              <a:rPr lang="en-US" sz="2400" i="1" dirty="0" err="1">
                <a:latin typeface="+mn-lt"/>
              </a:rPr>
              <a:t>np.random.randn</a:t>
            </a:r>
            <a:r>
              <a:rPr lang="en-US" sz="2400" i="1" dirty="0">
                <a:latin typeface="+mn-lt"/>
              </a:rPr>
              <a:t>(8, 3), </a:t>
            </a:r>
          </a:p>
          <a:p>
            <a:r>
              <a:rPr lang="en-US" sz="2400" i="1" dirty="0">
                <a:latin typeface="+mn-lt"/>
              </a:rPr>
              <a:t>index=</a:t>
            </a:r>
            <a:r>
              <a:rPr lang="en-US" sz="2400" i="1" dirty="0" err="1">
                <a:latin typeface="+mn-lt"/>
              </a:rPr>
              <a:t>pd.date_range</a:t>
            </a:r>
            <a:r>
              <a:rPr lang="en-US" sz="2400" i="1" dirty="0">
                <a:latin typeface="+mn-lt"/>
              </a:rPr>
              <a:t>(</a:t>
            </a:r>
            <a:r>
              <a:rPr lang="en-US" sz="2400" i="1" dirty="0" smtClean="0">
                <a:latin typeface="+mn-lt"/>
              </a:rPr>
              <a:t>'1/1/2016', </a:t>
            </a:r>
            <a:r>
              <a:rPr lang="en-US" sz="2400" i="1" dirty="0">
                <a:latin typeface="+mn-lt"/>
              </a:rPr>
              <a:t>periods=8), </a:t>
            </a:r>
          </a:p>
          <a:p>
            <a:r>
              <a:rPr lang="en-US" sz="2400" i="1" dirty="0">
                <a:latin typeface="+mn-lt"/>
              </a:rPr>
              <a:t>columns=['A', 'B', 'C']) </a:t>
            </a:r>
            <a:endParaRPr lang="en-US" sz="2400" i="1" dirty="0" smtClean="0">
              <a:latin typeface="+mn-lt"/>
            </a:endParaRPr>
          </a:p>
          <a:p>
            <a:r>
              <a:rPr lang="en-US" sz="2400" i="1" dirty="0" smtClean="0">
                <a:latin typeface="+mn-lt"/>
              </a:rPr>
              <a:t>df1</a:t>
            </a:r>
          </a:p>
          <a:p>
            <a:endParaRPr lang="en-US" sz="2400" i="1" dirty="0">
              <a:latin typeface="+mn-lt"/>
            </a:endParaRPr>
          </a:p>
          <a:p>
            <a:endParaRPr lang="en-US" sz="2400" i="1" dirty="0">
              <a:latin typeface="+mn-lt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3727401"/>
              </p:ext>
            </p:extLst>
          </p:nvPr>
        </p:nvGraphicFramePr>
        <p:xfrm>
          <a:off x="4727848" y="2996952"/>
          <a:ext cx="6337920" cy="3291840"/>
        </p:xfrm>
        <a:graphic>
          <a:graphicData uri="http://schemas.openxmlformats.org/drawingml/2006/table">
            <a:tbl>
              <a:tblPr/>
              <a:tblGrid>
                <a:gridCol w="1513384"/>
                <a:gridCol w="1728192"/>
                <a:gridCol w="1584176"/>
                <a:gridCol w="1512168"/>
              </a:tblGrid>
              <a:tr h="0">
                <a:tc>
                  <a:txBody>
                    <a:bodyPr/>
                    <a:lstStyle/>
                    <a:p>
                      <a:endParaRPr lang="en-U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ECECE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C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smtClean="0">
                          <a:effectLst/>
                          <a:latin typeface="+mn-lt"/>
                        </a:rPr>
                        <a:t>2016-01-01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 dirty="0">
                          <a:effectLst/>
                          <a:latin typeface="+mn-lt"/>
                        </a:rPr>
                        <a:t>0.684918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dirty="0">
                          <a:effectLst/>
                          <a:latin typeface="+mn-lt"/>
                        </a:rPr>
                        <a:t>0.240427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>
                          <a:effectLst/>
                          <a:latin typeface="+mn-lt"/>
                        </a:rPr>
                        <a:t>-0.030283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2016-01-02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>
                          <a:effectLst/>
                          <a:latin typeface="+mn-lt"/>
                        </a:rPr>
                        <a:t>0.533952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>
                          <a:effectLst/>
                          <a:latin typeface="+mn-lt"/>
                        </a:rPr>
                        <a:t>-0.573713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>
                          <a:effectLst/>
                          <a:latin typeface="+mn-lt"/>
                        </a:rPr>
                        <a:t>-1.602537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2016-01-03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>
                          <a:effectLst/>
                          <a:latin typeface="+mn-lt"/>
                        </a:rPr>
                        <a:t>-1.291314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>
                          <a:effectLst/>
                          <a:latin typeface="+mn-lt"/>
                        </a:rPr>
                        <a:t>-0.650594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>
                          <a:effectLst/>
                          <a:latin typeface="+mn-lt"/>
                        </a:rPr>
                        <a:t>1.771561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2016-01-04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cs-CZ" sz="1800">
                          <a:effectLst/>
                          <a:latin typeface="+mn-lt"/>
                        </a:rPr>
                        <a:t>2.813297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800">
                          <a:effectLst/>
                          <a:latin typeface="+mn-lt"/>
                        </a:rPr>
                        <a:t>-1.093390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>
                          <a:effectLst/>
                          <a:latin typeface="+mn-lt"/>
                        </a:rPr>
                        <a:t>-0.209462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2016-01-05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i-FI" sz="1800">
                          <a:effectLst/>
                          <a:latin typeface="+mn-lt"/>
                        </a:rPr>
                        <a:t>0.894795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k-UA" sz="1800">
                          <a:effectLst/>
                          <a:latin typeface="+mn-lt"/>
                        </a:rPr>
                        <a:t>-0.574468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>
                          <a:effectLst/>
                          <a:latin typeface="+mn-lt"/>
                        </a:rPr>
                        <a:t>0.765031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2016-01-06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800">
                          <a:effectLst/>
                          <a:latin typeface="+mn-lt"/>
                        </a:rPr>
                        <a:t>1.513772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>
                          <a:effectLst/>
                          <a:latin typeface="+mn-lt"/>
                        </a:rPr>
                        <a:t>0.618505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>
                          <a:effectLst/>
                          <a:latin typeface="+mn-lt"/>
                        </a:rPr>
                        <a:t>-1.402341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2016-01-07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>
                          <a:effectLst/>
                          <a:latin typeface="+mn-lt"/>
                        </a:rPr>
                        <a:t>-0.435267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>
                          <a:effectLst/>
                          <a:latin typeface="+mn-lt"/>
                        </a:rPr>
                        <a:t>-1.199286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>
                          <a:effectLst/>
                          <a:latin typeface="+mn-lt"/>
                        </a:rPr>
                        <a:t>0.990490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2016-01-08 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1148" cap="flat" cmpd="sng" algn="ctr">
                      <a:solidFill>
                        <a:srgbClr val="C9C9C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4196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t-IT" sz="1800">
                          <a:effectLst/>
                          <a:latin typeface="+mn-lt"/>
                        </a:rPr>
                        <a:t>-0.541890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4196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l-PL" sz="1800" dirty="0">
                          <a:effectLst/>
                          <a:latin typeface="+mn-lt"/>
                        </a:rPr>
                        <a:t>0.590653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4196" cap="flat" cmpd="sng" algn="ctr">
                      <a:solidFill>
                        <a:srgbClr val="C1C1C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>
                          <a:effectLst/>
                          <a:latin typeface="+mn-lt"/>
                        </a:rPr>
                        <a:t>-0.530153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4196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282862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2. </a:t>
            </a:r>
            <a:r>
              <a:rPr lang="en-US" altLang="en-US" sz="2800" b="1" dirty="0">
                <a:solidFill>
                  <a:srgbClr val="808080"/>
                </a:solidFill>
              </a:rPr>
              <a:t>Pandas. </a:t>
            </a:r>
            <a:r>
              <a:rPr lang="en-US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C</a:t>
            </a:r>
            <a:r>
              <a:rPr lang="ru-RU" sz="2800" b="1" dirty="0" err="1" smtClean="0">
                <a:solidFill>
                  <a:schemeClr val="bg2">
                    <a:lumMod val="50000"/>
                  </a:schemeClr>
                </a:solidFill>
              </a:rPr>
              <a:t>труктуры</a:t>
            </a:r>
            <a:r>
              <a:rPr lang="ru-RU" sz="2800" b="1" dirty="0" smtClean="0">
                <a:solidFill>
                  <a:schemeClr val="bg2">
                    <a:lumMod val="50000"/>
                  </a:schemeClr>
                </a:solidFill>
              </a:rPr>
              <a:t> данных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ru-RU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55440" y="680149"/>
            <a:ext cx="9025680" cy="21532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 smtClean="0">
                <a:latin typeface="+mn-lt"/>
              </a:rPr>
              <a:t>Создание </a:t>
            </a:r>
            <a:r>
              <a:rPr lang="ru-RU" sz="2400" b="1" dirty="0" smtClean="0">
                <a:latin typeface="+mn-lt"/>
              </a:rPr>
              <a:t> </a:t>
            </a:r>
            <a:r>
              <a:rPr lang="ru-RU" sz="2400" b="1" dirty="0" err="1" smtClean="0">
                <a:latin typeface="+mn-lt"/>
              </a:rPr>
              <a:t>DataFrame</a:t>
            </a:r>
            <a:r>
              <a:rPr lang="ru-RU" sz="2400" dirty="0" smtClean="0">
                <a:latin typeface="+mn-lt"/>
              </a:rPr>
              <a:t> с неоднородными столбцами</a:t>
            </a:r>
            <a:r>
              <a:rPr lang="en-US" sz="2400" dirty="0" smtClean="0">
                <a:latin typeface="+mn-lt"/>
              </a:rPr>
              <a:t>:</a:t>
            </a:r>
          </a:p>
          <a:p>
            <a:endParaRPr lang="en-US" sz="2400" dirty="0" smtClean="0">
              <a:latin typeface="+mn-lt"/>
            </a:endParaRPr>
          </a:p>
          <a:p>
            <a:r>
              <a:rPr lang="nl-NL" sz="2400" i="1" dirty="0">
                <a:latin typeface="+mn-lt"/>
              </a:rPr>
              <a:t>df2 = </a:t>
            </a:r>
            <a:r>
              <a:rPr lang="nl-NL" sz="2400" i="1" dirty="0" err="1">
                <a:latin typeface="+mn-lt"/>
              </a:rPr>
              <a:t>pd.DataFrame</a:t>
            </a:r>
            <a:r>
              <a:rPr lang="nl-NL" sz="2400" i="1" dirty="0">
                <a:latin typeface="+mn-lt"/>
              </a:rPr>
              <a:t>({'A': </a:t>
            </a:r>
            <a:r>
              <a:rPr lang="nl-NL" sz="2400" i="1" dirty="0" err="1">
                <a:latin typeface="+mn-lt"/>
              </a:rPr>
              <a:t>np.random.random</a:t>
            </a:r>
            <a:r>
              <a:rPr lang="nl-NL" sz="2400" i="1" dirty="0">
                <a:latin typeface="+mn-lt"/>
              </a:rPr>
              <a:t>(5), </a:t>
            </a:r>
            <a:endParaRPr lang="nl-NL" sz="2400" i="1" dirty="0" smtClean="0">
              <a:latin typeface="+mn-lt"/>
            </a:endParaRPr>
          </a:p>
          <a:p>
            <a:r>
              <a:rPr lang="nl-NL" sz="2400" i="1" dirty="0">
                <a:latin typeface="+mn-lt"/>
              </a:rPr>
              <a:t> </a:t>
            </a:r>
            <a:r>
              <a:rPr lang="nl-NL" sz="2400" i="1" dirty="0" smtClean="0">
                <a:latin typeface="+mn-lt"/>
              </a:rPr>
              <a:t>                                      'B</a:t>
            </a:r>
            <a:r>
              <a:rPr lang="nl-NL" sz="2400" i="1" dirty="0">
                <a:latin typeface="+mn-lt"/>
              </a:rPr>
              <a:t>': ['a', 'b', 'c', 'd', 'e'], </a:t>
            </a:r>
            <a:endParaRPr lang="nl-NL" sz="2400" i="1" dirty="0" smtClean="0">
              <a:latin typeface="+mn-lt"/>
            </a:endParaRPr>
          </a:p>
          <a:p>
            <a:r>
              <a:rPr lang="nl-NL" sz="2400" i="1" dirty="0">
                <a:latin typeface="+mn-lt"/>
              </a:rPr>
              <a:t> </a:t>
            </a:r>
            <a:r>
              <a:rPr lang="nl-NL" sz="2400" i="1" dirty="0" smtClean="0">
                <a:latin typeface="+mn-lt"/>
              </a:rPr>
              <a:t>                                      'C</a:t>
            </a:r>
            <a:r>
              <a:rPr lang="nl-NL" sz="2400" i="1" dirty="0">
                <a:latin typeface="+mn-lt"/>
              </a:rPr>
              <a:t>': </a:t>
            </a:r>
            <a:r>
              <a:rPr lang="nl-NL" sz="2400" i="1" dirty="0" err="1">
                <a:latin typeface="+mn-lt"/>
              </a:rPr>
              <a:t>np.arange</a:t>
            </a:r>
            <a:r>
              <a:rPr lang="nl-NL" sz="2400" i="1" dirty="0">
                <a:latin typeface="+mn-lt"/>
              </a:rPr>
              <a:t>(5) &gt; 2}) </a:t>
            </a:r>
            <a:endParaRPr lang="nl-NL" sz="2400" i="1" dirty="0" smtClean="0">
              <a:latin typeface="+mn-lt"/>
            </a:endParaRPr>
          </a:p>
          <a:p>
            <a:r>
              <a:rPr lang="nl-NL" sz="2400" i="1" dirty="0" smtClean="0">
                <a:latin typeface="+mn-lt"/>
              </a:rPr>
              <a:t>df2</a:t>
            </a:r>
            <a:endParaRPr lang="en-US" sz="2400" i="1" dirty="0">
              <a:latin typeface="+mn-lt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3138130"/>
              </p:ext>
            </p:extLst>
          </p:nvPr>
        </p:nvGraphicFramePr>
        <p:xfrm>
          <a:off x="3286577" y="2924944"/>
          <a:ext cx="3744415" cy="2255520"/>
        </p:xfrm>
        <a:graphic>
          <a:graphicData uri="http://schemas.openxmlformats.org/drawingml/2006/table">
            <a:tbl>
              <a:tblPr/>
              <a:tblGrid>
                <a:gridCol w="453868"/>
                <a:gridCol w="1202315"/>
                <a:gridCol w="1008112"/>
                <a:gridCol w="1080120"/>
              </a:tblGrid>
              <a:tr h="0">
                <a:tc>
                  <a:txBody>
                    <a:bodyPr/>
                    <a:lstStyle/>
                    <a:p>
                      <a:pPr algn="l" fontAlgn="ctr"/>
                      <a:endParaRPr lang="en-US" b="1" dirty="0">
                        <a:effectLst/>
                      </a:endParaRP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A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B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C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b="1" dirty="0">
                          <a:effectLst/>
                        </a:rPr>
                        <a:t>0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it-IT" dirty="0">
                          <a:effectLst/>
                        </a:rPr>
                        <a:t>0.159413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a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False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b="1">
                          <a:effectLst/>
                        </a:rPr>
                        <a:t>1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b-NO">
                          <a:effectLst/>
                        </a:rPr>
                        <a:t>0.292591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b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False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is-IS" b="1">
                          <a:effectLst/>
                        </a:rPr>
                        <a:t>2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cs-CZ">
                          <a:effectLst/>
                        </a:rPr>
                        <a:t>0.837890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c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False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b="1">
                          <a:effectLst/>
                        </a:rPr>
                        <a:t>3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nb-NO">
                          <a:effectLst/>
                        </a:rPr>
                        <a:t>0.786657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d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True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l" fontAlgn="ctr"/>
                      <a:r>
                        <a:rPr lang="en-US" b="1">
                          <a:effectLst/>
                        </a:rPr>
                        <a:t>4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fi-FI">
                          <a:effectLst/>
                        </a:rPr>
                        <a:t>0.679874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>
                          <a:effectLst/>
                        </a:rPr>
                        <a:t>e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dirty="0">
                          <a:effectLst/>
                        </a:rPr>
                        <a:t>True</a:t>
                      </a:r>
                    </a:p>
                  </a:txBody>
                  <a:tcPr marL="50800" marR="50800" marT="50800" marB="5080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639283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2. </a:t>
            </a:r>
            <a:r>
              <a:rPr lang="en-US" altLang="en-US" sz="2800" b="1" dirty="0">
                <a:solidFill>
                  <a:srgbClr val="808080"/>
                </a:solidFill>
              </a:rPr>
              <a:t>Pandas. </a:t>
            </a:r>
            <a:r>
              <a:rPr lang="en-US" altLang="en-US" sz="2800" b="1" dirty="0" smtClean="0">
                <a:solidFill>
                  <a:schemeClr val="bg2">
                    <a:lumMod val="50000"/>
                  </a:schemeClr>
                </a:solidFill>
              </a:rPr>
              <a:t>C</a:t>
            </a:r>
            <a:r>
              <a:rPr lang="ru-RU" sz="2800" b="1" dirty="0" err="1" smtClean="0">
                <a:solidFill>
                  <a:schemeClr val="bg2">
                    <a:lumMod val="50000"/>
                  </a:schemeClr>
                </a:solidFill>
              </a:rPr>
              <a:t>труктуры</a:t>
            </a:r>
            <a:r>
              <a:rPr lang="ru-RU" sz="2800" b="1" dirty="0" smtClean="0">
                <a:solidFill>
                  <a:schemeClr val="bg2">
                    <a:lumMod val="50000"/>
                  </a:schemeClr>
                </a:solidFill>
              </a:rPr>
              <a:t> данных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ru-RU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63352" y="450533"/>
            <a:ext cx="11593288" cy="4901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+mn-lt"/>
              </a:rPr>
              <a:t>Panel </a:t>
            </a:r>
            <a:r>
              <a:rPr lang="ru-RU" sz="2400" b="1" dirty="0" smtClean="0">
                <a:latin typeface="+mn-lt"/>
              </a:rPr>
              <a:t>(</a:t>
            </a:r>
            <a:r>
              <a:rPr lang="en-US" sz="2400" b="1" dirty="0" smtClean="0">
                <a:latin typeface="+mn-lt"/>
              </a:rPr>
              <a:t>3D) </a:t>
            </a:r>
            <a:r>
              <a:rPr lang="ru-RU" sz="2400" dirty="0" smtClean="0">
                <a:latin typeface="+mn-lt"/>
              </a:rPr>
              <a:t>— </a:t>
            </a:r>
            <a:r>
              <a:rPr lang="en-US" sz="2400" i="1" dirty="0" smtClean="0">
                <a:latin typeface="+mn-lt"/>
              </a:rPr>
              <a:t> </a:t>
            </a:r>
            <a:r>
              <a:rPr lang="ru-RU" sz="2400" dirty="0">
                <a:latin typeface="+mn-lt"/>
              </a:rPr>
              <a:t>это проиндексированный </a:t>
            </a:r>
            <a:r>
              <a:rPr lang="ru-RU" sz="2400" dirty="0" smtClean="0">
                <a:latin typeface="+mn-lt"/>
              </a:rPr>
              <a:t>трехмерный </a:t>
            </a:r>
            <a:r>
              <a:rPr lang="ru-RU" sz="2400" dirty="0">
                <a:latin typeface="+mn-lt"/>
              </a:rPr>
              <a:t>массив </a:t>
            </a:r>
            <a:r>
              <a:rPr lang="ru-RU" sz="2400" dirty="0" smtClean="0">
                <a:latin typeface="+mn-lt"/>
              </a:rPr>
              <a:t>значений.</a:t>
            </a:r>
          </a:p>
          <a:p>
            <a:endParaRPr lang="en-US" sz="2400" i="1" dirty="0" smtClean="0">
              <a:latin typeface="+mn-lt"/>
            </a:endParaRPr>
          </a:p>
          <a:p>
            <a:r>
              <a:rPr lang="en-US" sz="2400" i="1" dirty="0" err="1" smtClean="0">
                <a:latin typeface="+mn-lt"/>
              </a:rPr>
              <a:t>wp</a:t>
            </a:r>
            <a:r>
              <a:rPr lang="en-US" sz="2400" i="1" dirty="0" smtClean="0">
                <a:latin typeface="+mn-lt"/>
              </a:rPr>
              <a:t> </a:t>
            </a:r>
            <a:r>
              <a:rPr lang="en-US" sz="2400" i="1" dirty="0">
                <a:latin typeface="+mn-lt"/>
              </a:rPr>
              <a:t>= </a:t>
            </a:r>
            <a:r>
              <a:rPr lang="en-US" sz="2400" i="1" dirty="0" err="1">
                <a:latin typeface="+mn-lt"/>
              </a:rPr>
              <a:t>pd.Panel</a:t>
            </a:r>
            <a:r>
              <a:rPr lang="en-US" sz="2400" i="1" dirty="0">
                <a:latin typeface="+mn-lt"/>
              </a:rPr>
              <a:t>(</a:t>
            </a:r>
            <a:r>
              <a:rPr lang="en-US" sz="2400" i="1" dirty="0" err="1">
                <a:latin typeface="+mn-lt"/>
              </a:rPr>
              <a:t>np.random.randn</a:t>
            </a:r>
            <a:r>
              <a:rPr lang="en-US" sz="2400" i="1" dirty="0">
                <a:latin typeface="+mn-lt"/>
              </a:rPr>
              <a:t>(2, 5, 4), items=['Item1', 'Item2'], </a:t>
            </a:r>
          </a:p>
          <a:p>
            <a:r>
              <a:rPr lang="en-US" sz="2400" i="1" dirty="0" err="1">
                <a:latin typeface="+mn-lt"/>
              </a:rPr>
              <a:t>major_axis</a:t>
            </a:r>
            <a:r>
              <a:rPr lang="en-US" sz="2400" i="1" dirty="0">
                <a:latin typeface="+mn-lt"/>
              </a:rPr>
              <a:t>=</a:t>
            </a:r>
            <a:r>
              <a:rPr lang="en-US" sz="2400" i="1" dirty="0" err="1">
                <a:latin typeface="+mn-lt"/>
              </a:rPr>
              <a:t>pd.date_range</a:t>
            </a:r>
            <a:r>
              <a:rPr lang="en-US" sz="2400" i="1" dirty="0">
                <a:latin typeface="+mn-lt"/>
              </a:rPr>
              <a:t>(</a:t>
            </a:r>
            <a:r>
              <a:rPr lang="en-US" sz="2400" i="1" dirty="0" smtClean="0">
                <a:latin typeface="+mn-lt"/>
              </a:rPr>
              <a:t>'1/1/20</a:t>
            </a:r>
            <a:r>
              <a:rPr lang="ru-RU" sz="2400" i="1" dirty="0" smtClean="0">
                <a:latin typeface="+mn-lt"/>
              </a:rPr>
              <a:t>16</a:t>
            </a:r>
            <a:r>
              <a:rPr lang="en-US" sz="2400" i="1" dirty="0" smtClean="0">
                <a:latin typeface="+mn-lt"/>
              </a:rPr>
              <a:t>', </a:t>
            </a:r>
            <a:r>
              <a:rPr lang="en-US" sz="2400" i="1" dirty="0">
                <a:latin typeface="+mn-lt"/>
              </a:rPr>
              <a:t>periods=5), </a:t>
            </a:r>
          </a:p>
          <a:p>
            <a:r>
              <a:rPr lang="en-US" sz="2400" i="1" dirty="0" err="1">
                <a:latin typeface="+mn-lt"/>
              </a:rPr>
              <a:t>minor_axis</a:t>
            </a:r>
            <a:r>
              <a:rPr lang="en-US" sz="2400" i="1" dirty="0">
                <a:latin typeface="+mn-lt"/>
              </a:rPr>
              <a:t>=['A', 'B', 'C', 'D']) </a:t>
            </a:r>
          </a:p>
          <a:p>
            <a:r>
              <a:rPr lang="en-US" sz="2400" i="1" dirty="0" err="1">
                <a:latin typeface="+mn-lt"/>
              </a:rPr>
              <a:t>wp</a:t>
            </a:r>
            <a:r>
              <a:rPr lang="en-US" sz="2400" i="1" dirty="0">
                <a:latin typeface="+mn-lt"/>
              </a:rPr>
              <a:t> </a:t>
            </a:r>
          </a:p>
          <a:p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&lt;class '</a:t>
            </a:r>
            <a:r>
              <a:rPr lang="en-US" sz="24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pandas.core.panel.Panel</a:t>
            </a:r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'&gt; </a:t>
            </a:r>
          </a:p>
          <a:p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Dimensions: 2 (items) x 5 (</a:t>
            </a:r>
            <a:r>
              <a:rPr lang="en-US" sz="24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major_axis</a:t>
            </a:r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) x 4 (</a:t>
            </a:r>
            <a:r>
              <a:rPr lang="en-US" sz="24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minor_axis</a:t>
            </a:r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) </a:t>
            </a:r>
          </a:p>
          <a:p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Items axis: Item1 to Item2 </a:t>
            </a:r>
          </a:p>
          <a:p>
            <a:r>
              <a:rPr lang="en-US" sz="24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Major_axis</a:t>
            </a:r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axis: </a:t>
            </a:r>
            <a:r>
              <a:rPr lang="en-US" sz="24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20</a:t>
            </a:r>
            <a:r>
              <a:rPr lang="ru-RU" sz="24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16</a:t>
            </a:r>
            <a:r>
              <a:rPr lang="en-US" sz="24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-01-01 </a:t>
            </a:r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00:00:00 to </a:t>
            </a:r>
            <a:r>
              <a:rPr lang="en-US" sz="24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20</a:t>
            </a:r>
            <a:r>
              <a:rPr lang="ru-RU" sz="24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16</a:t>
            </a:r>
            <a:r>
              <a:rPr lang="en-US" sz="24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-01-05 </a:t>
            </a:r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00:00:00 </a:t>
            </a:r>
          </a:p>
          <a:p>
            <a:r>
              <a:rPr lang="en-US" sz="24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Minor_axis</a:t>
            </a:r>
            <a:r>
              <a:rPr lang="en-US" sz="24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axis: A to D </a:t>
            </a:r>
          </a:p>
          <a:p>
            <a:pPr marL="342900" indent="-342900">
              <a:buFont typeface="Arial" charset="0"/>
              <a:buChar char="•"/>
            </a:pPr>
            <a:endParaRPr lang="en-US" sz="2400" i="1" dirty="0" smtClean="0">
              <a:latin typeface="+mn-lt"/>
            </a:endParaRPr>
          </a:p>
          <a:p>
            <a:endParaRPr lang="en-US" sz="2400" i="1" dirty="0">
              <a:latin typeface="+mn-lt"/>
            </a:endParaRPr>
          </a:p>
          <a:p>
            <a:r>
              <a:rPr lang="en-US" sz="2400" dirty="0" smtClean="0">
                <a:latin typeface="+mn-lt"/>
              </a:rPr>
              <a:t>Pandas </a:t>
            </a:r>
            <a:r>
              <a:rPr lang="ru-RU" sz="2400" dirty="0" smtClean="0">
                <a:latin typeface="+mn-lt"/>
              </a:rPr>
              <a:t>поддерживает и работу с многомерными объектами.</a:t>
            </a:r>
            <a:endParaRPr lang="en-US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040792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800" b="1" dirty="0">
                <a:solidFill>
                  <a:schemeClr val="bg2">
                    <a:lumMod val="50000"/>
                  </a:schemeClr>
                </a:solidFill>
              </a:rPr>
              <a:t>3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en-US" altLang="en-US" sz="2800" b="1" dirty="0">
                <a:solidFill>
                  <a:srgbClr val="808080"/>
                </a:solidFill>
              </a:rPr>
              <a:t>Pandas. </a:t>
            </a:r>
            <a:r>
              <a:rPr lang="ru-RU" sz="2800" b="1" dirty="0" smtClean="0">
                <a:solidFill>
                  <a:schemeClr val="bg2">
                    <a:lumMod val="50000"/>
                  </a:schemeClr>
                </a:solidFill>
              </a:rPr>
              <a:t>Базовые операции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ru-RU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904875" y="445679"/>
            <a:ext cx="10945216" cy="58990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200" dirty="0" smtClean="0">
                <a:latin typeface="+mn-lt"/>
              </a:rPr>
              <a:t>Объединение наборов данных</a:t>
            </a:r>
            <a:r>
              <a:rPr lang="en-US" sz="2200" dirty="0" smtClean="0">
                <a:latin typeface="+mn-lt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2200" i="1" dirty="0">
                <a:latin typeface="+mn-lt"/>
              </a:rPr>
              <a:t>res = </a:t>
            </a:r>
            <a:r>
              <a:rPr lang="en-US" sz="2200" i="1" dirty="0" smtClean="0">
                <a:latin typeface="+mn-lt"/>
              </a:rPr>
              <a:t>df2.merge(f1</a:t>
            </a:r>
            <a:r>
              <a:rPr lang="en-US" sz="2200" i="1" dirty="0">
                <a:latin typeface="+mn-lt"/>
              </a:rPr>
              <a:t>, 'left', on='shop</a:t>
            </a:r>
            <a:r>
              <a:rPr lang="en-US" sz="2200" i="1" dirty="0" smtClean="0">
                <a:latin typeface="+mn-lt"/>
              </a:rPr>
              <a:t>') </a:t>
            </a:r>
            <a:r>
              <a:rPr lang="en-US" sz="2200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# </a:t>
            </a:r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похожа</a:t>
            </a: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на</a:t>
            </a: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JOIN </a:t>
            </a:r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в</a:t>
            </a: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SQL </a:t>
            </a:r>
            <a:r>
              <a:rPr lang="en-US" sz="2200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(</a:t>
            </a:r>
            <a:r>
              <a:rPr lang="en-US" sz="2200" dirty="0" err="1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такие</a:t>
            </a:r>
            <a:r>
              <a:rPr lang="en-US" sz="2200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200" dirty="0" err="1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же</a:t>
            </a:r>
            <a:r>
              <a:rPr lang="en-US" sz="2200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200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параметры</a:t>
            </a:r>
            <a:r>
              <a:rPr lang="en-US" sz="22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: left, right, inner)</a:t>
            </a:r>
            <a:endParaRPr lang="ru-RU" sz="2200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200" dirty="0" smtClean="0">
                <a:latin typeface="+mn-lt"/>
              </a:rPr>
              <a:t> </a:t>
            </a:r>
            <a:r>
              <a:rPr lang="ru-RU" sz="2200" dirty="0">
                <a:latin typeface="+mn-lt"/>
              </a:rPr>
              <a:t>Д</a:t>
            </a:r>
            <a:r>
              <a:rPr lang="ru-RU" sz="2200" dirty="0" smtClean="0">
                <a:latin typeface="+mn-lt"/>
              </a:rPr>
              <a:t>обавление столбцов</a:t>
            </a:r>
            <a:r>
              <a:rPr lang="en-US" sz="2200" dirty="0" smtClean="0">
                <a:latin typeface="+mn-lt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2200" i="1" dirty="0" smtClean="0">
                <a:latin typeface="+mn-lt"/>
              </a:rPr>
              <a:t>df1.insert(1</a:t>
            </a:r>
            <a:r>
              <a:rPr lang="en-US" sz="2200" i="1" dirty="0">
                <a:latin typeface="+mn-lt"/>
              </a:rPr>
              <a:t>, </a:t>
            </a:r>
            <a:r>
              <a:rPr lang="en-US" sz="2200" i="1" dirty="0" smtClean="0">
                <a:latin typeface="+mn-lt"/>
              </a:rPr>
              <a:t>’A1', </a:t>
            </a:r>
            <a:r>
              <a:rPr lang="en-US" sz="2200" i="1" dirty="0">
                <a:latin typeface="+mn-lt"/>
              </a:rPr>
              <a:t>dataset</a:t>
            </a:r>
            <a:r>
              <a:rPr lang="en-US" sz="2200" i="1" dirty="0" smtClean="0">
                <a:latin typeface="+mn-lt"/>
              </a:rPr>
              <a:t>) </a:t>
            </a:r>
            <a:r>
              <a:rPr lang="en-US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#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Первый параметр указывает после какого столбца следует добавить столбец</a:t>
            </a:r>
            <a:r>
              <a:rPr lang="ru-RU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.</a:t>
            </a:r>
            <a:r>
              <a:rPr lang="en-US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Если размерность вставляемого столбца не совпадает, </a:t>
            </a:r>
            <a:r>
              <a:rPr lang="ru-RU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будет ошибка</a:t>
            </a:r>
            <a:r>
              <a:rPr lang="en-US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.</a:t>
            </a:r>
            <a:endParaRPr lang="ru-RU" sz="22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200" dirty="0">
                <a:latin typeface="+mn-lt"/>
              </a:rPr>
              <a:t>Д</a:t>
            </a:r>
            <a:r>
              <a:rPr lang="ru-RU" sz="2200" dirty="0" smtClean="0">
                <a:latin typeface="+mn-lt"/>
              </a:rPr>
              <a:t>обавление записей</a:t>
            </a:r>
            <a:r>
              <a:rPr lang="en-US" sz="2200" dirty="0" smtClean="0">
                <a:latin typeface="+mn-lt"/>
              </a:rPr>
              <a:t> (</a:t>
            </a:r>
            <a:r>
              <a:rPr lang="ru-RU" sz="2200" dirty="0" smtClean="0">
                <a:latin typeface="+mn-lt"/>
              </a:rPr>
              <a:t>строк)</a:t>
            </a:r>
            <a:r>
              <a:rPr lang="en-US" sz="2200" dirty="0" smtClean="0">
                <a:latin typeface="+mn-lt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2200" i="1" dirty="0">
                <a:latin typeface="+mn-lt"/>
              </a:rPr>
              <a:t>news = </a:t>
            </a:r>
            <a:r>
              <a:rPr lang="en-US" sz="2200" i="1" dirty="0" err="1" smtClean="0">
                <a:latin typeface="+mn-lt"/>
              </a:rPr>
              <a:t>pd.DataFrame</a:t>
            </a:r>
            <a:r>
              <a:rPr lang="en-US" sz="2200" i="1" dirty="0">
                <a:latin typeface="+mn-lt"/>
              </a:rPr>
              <a:t>([["Name", "444</a:t>
            </a:r>
            <a:r>
              <a:rPr lang="en-US" sz="2200" i="1" dirty="0" smtClean="0">
                <a:latin typeface="+mn-lt"/>
              </a:rPr>
              <a:t>",”Moscow"], </a:t>
            </a:r>
            <a:r>
              <a:rPr lang="en-US" sz="2200" i="1" dirty="0">
                <a:latin typeface="+mn-lt"/>
              </a:rPr>
              <a:t>["N2","43</a:t>
            </a:r>
            <a:r>
              <a:rPr lang="en-US" sz="2200" i="1" dirty="0" smtClean="0">
                <a:latin typeface="+mn-lt"/>
              </a:rPr>
              <a:t>",”Tula"]], </a:t>
            </a:r>
            <a:r>
              <a:rPr lang="en-US" sz="2200" i="1" dirty="0">
                <a:latin typeface="+mn-lt"/>
              </a:rPr>
              <a:t>columns=["</a:t>
            </a:r>
            <a:r>
              <a:rPr lang="en-US" sz="2200" i="1" dirty="0" err="1">
                <a:latin typeface="+mn-lt"/>
              </a:rPr>
              <a:t>country","shop</a:t>
            </a:r>
            <a:r>
              <a:rPr lang="en-US" sz="2200" i="1" dirty="0" err="1" smtClean="0">
                <a:latin typeface="+mn-lt"/>
              </a:rPr>
              <a:t>",”town</a:t>
            </a:r>
            <a:r>
              <a:rPr lang="en-US" sz="2200" i="1" dirty="0" smtClean="0">
                <a:latin typeface="+mn-lt"/>
              </a:rPr>
              <a:t>"]) </a:t>
            </a:r>
          </a:p>
          <a:p>
            <a:pPr>
              <a:spcBef>
                <a:spcPts val="600"/>
              </a:spcBef>
            </a:pPr>
            <a:r>
              <a:rPr lang="en-US" sz="2200" i="1" dirty="0" smtClean="0">
                <a:latin typeface="+mn-lt"/>
              </a:rPr>
              <a:t>df3 </a:t>
            </a:r>
            <a:r>
              <a:rPr lang="en-US" sz="2200" i="1" dirty="0">
                <a:latin typeface="+mn-lt"/>
              </a:rPr>
              <a:t>= </a:t>
            </a:r>
            <a:r>
              <a:rPr lang="en-US" sz="2200" i="1" dirty="0" smtClean="0">
                <a:latin typeface="+mn-lt"/>
              </a:rPr>
              <a:t>df2.append(news</a:t>
            </a:r>
            <a:r>
              <a:rPr lang="en-US" sz="2200" i="1" dirty="0">
                <a:latin typeface="+mn-lt"/>
              </a:rPr>
              <a:t>) </a:t>
            </a:r>
            <a:r>
              <a:rPr lang="en-US" sz="2200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# </a:t>
            </a:r>
            <a:r>
              <a:rPr lang="ru-RU" sz="22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команда </a:t>
            </a:r>
            <a:r>
              <a:rPr lang="ru-RU" sz="2200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append</a:t>
            </a:r>
            <a:r>
              <a:rPr lang="ru-RU" sz="22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не изменяет текущий </a:t>
            </a:r>
            <a:r>
              <a:rPr lang="ru-RU" sz="2200" b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DataFrame</a:t>
            </a:r>
            <a:r>
              <a:rPr lang="ru-RU" sz="22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, а </a:t>
            </a:r>
            <a:r>
              <a:rPr lang="ru-RU" sz="2200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возращает</a:t>
            </a:r>
            <a:r>
              <a:rPr lang="ru-RU" sz="2200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новый</a:t>
            </a:r>
            <a:endParaRPr lang="ru-RU" sz="2200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200" dirty="0" smtClean="0">
                <a:latin typeface="+mn-lt"/>
              </a:rPr>
              <a:t>Фильтрация данных</a:t>
            </a:r>
            <a:r>
              <a:rPr lang="en-US" sz="2200" dirty="0" smtClean="0">
                <a:latin typeface="+mn-lt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2200" i="1" dirty="0">
                <a:latin typeface="+mn-lt"/>
              </a:rPr>
              <a:t>print('There are', </a:t>
            </a:r>
            <a:r>
              <a:rPr lang="en-US" sz="2200" i="1" dirty="0" err="1">
                <a:latin typeface="+mn-lt"/>
              </a:rPr>
              <a:t>len</a:t>
            </a:r>
            <a:r>
              <a:rPr lang="en-US" sz="2200" i="1" dirty="0">
                <a:latin typeface="+mn-lt"/>
              </a:rPr>
              <a:t>(s[s &gt; 0]), 'positive elements in s\n</a:t>
            </a:r>
            <a:r>
              <a:rPr lang="en-US" sz="2200" i="1" dirty="0" smtClean="0">
                <a:latin typeface="+mn-lt"/>
              </a:rPr>
              <a:t>')</a:t>
            </a:r>
          </a:p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200" dirty="0">
                <a:latin typeface="+mn-lt"/>
              </a:rPr>
              <a:t>Взятие выборки</a:t>
            </a:r>
            <a:r>
              <a:rPr lang="en-US" sz="2200" dirty="0">
                <a:latin typeface="+mn-lt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2200" i="1" dirty="0" err="1">
                <a:latin typeface="+mn-lt"/>
              </a:rPr>
              <a:t>dset</a:t>
            </a:r>
            <a:r>
              <a:rPr lang="en-US" sz="2200" i="1" dirty="0">
                <a:latin typeface="+mn-lt"/>
              </a:rPr>
              <a:t> = df2[df2.somecolumn == </a:t>
            </a:r>
            <a:r>
              <a:rPr lang="en-US" sz="2200" i="1" dirty="0" smtClean="0">
                <a:latin typeface="+mn-lt"/>
              </a:rPr>
              <a:t>'</a:t>
            </a:r>
            <a:r>
              <a:rPr lang="en-US" sz="2200" i="1" dirty="0" err="1" smtClean="0">
                <a:latin typeface="+mn-lt"/>
              </a:rPr>
              <a:t>Sometext</a:t>
            </a:r>
            <a:r>
              <a:rPr lang="en-US" sz="2200" i="1" dirty="0">
                <a:latin typeface="+mn-lt"/>
              </a:rPr>
              <a:t>'] </a:t>
            </a:r>
          </a:p>
        </p:txBody>
      </p:sp>
    </p:spTree>
    <p:extLst>
      <p:ext uri="{BB962C8B-B14F-4D97-AF65-F5344CB8AC3E}">
        <p14:creationId xmlns:p14="http://schemas.microsoft.com/office/powerpoint/2010/main" val="94455185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1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4720" y="-1251520"/>
            <a:ext cx="14770100" cy="148859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100" y="6426200"/>
            <a:ext cx="188595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blipFill dpi="0" rotWithShape="0">
                  <a:blip/>
                  <a:srcRect/>
                  <a:stretch>
                    <a:fillRect/>
                  </a:stretch>
                </a:blip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5123" name="Rectangle 3"/>
          <p:cNvSpPr>
            <a:spLocks noGrp="1" noChangeArrowheads="1"/>
          </p:cNvSpPr>
          <p:nvPr>
            <p:ph type="title"/>
          </p:nvPr>
        </p:nvSpPr>
        <p:spPr>
          <a:xfrm>
            <a:off x="1524000" y="869"/>
            <a:ext cx="9144000" cy="331787"/>
          </a:xfrm>
          <a:ln/>
        </p:spPr>
        <p:txBody>
          <a:bodyPr/>
          <a:lstStyle/>
          <a:p>
            <a:pPr algn="ctr">
              <a:lnSpc>
                <a:spcPct val="100000"/>
              </a:lnSpc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  <a:tab pos="8686800" algn="l"/>
              </a:tabLst>
            </a:pPr>
            <a:r>
              <a:rPr lang="en-US" sz="2800" b="1" dirty="0">
                <a:solidFill>
                  <a:schemeClr val="bg2">
                    <a:lumMod val="50000"/>
                  </a:schemeClr>
                </a:solidFill>
              </a:rPr>
              <a:t>3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. </a:t>
            </a:r>
            <a:r>
              <a:rPr lang="en-US" altLang="en-US" sz="2800" b="1" dirty="0">
                <a:solidFill>
                  <a:srgbClr val="808080"/>
                </a:solidFill>
              </a:rPr>
              <a:t>Pandas. </a:t>
            </a:r>
            <a:r>
              <a:rPr lang="ru-RU" sz="2800" b="1" dirty="0" smtClean="0">
                <a:solidFill>
                  <a:schemeClr val="bg2">
                    <a:lumMod val="50000"/>
                  </a:schemeClr>
                </a:solidFill>
              </a:rPr>
              <a:t>Базовые операции</a:t>
            </a:r>
            <a:r>
              <a:rPr lang="en-US" sz="2800" b="1" dirty="0" smtClean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ru-RU" altLang="en-US" sz="2800"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82688" y="345094"/>
            <a:ext cx="11257928" cy="59901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ru-RU" sz="2200" dirty="0" smtClean="0">
                <a:latin typeface="+mn-lt"/>
              </a:rPr>
              <a:t>Группировка данных</a:t>
            </a:r>
            <a:r>
              <a:rPr lang="en-US" sz="2200" dirty="0" smtClean="0">
                <a:latin typeface="+mn-lt"/>
              </a:rPr>
              <a:t>:</a:t>
            </a:r>
          </a:p>
          <a:p>
            <a:pPr>
              <a:spcBef>
                <a:spcPts val="600"/>
              </a:spcBef>
            </a:pPr>
            <a:r>
              <a:rPr lang="en-US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# </a:t>
            </a:r>
            <a:r>
              <a:rPr lang="ru-RU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Для 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каждого уникального значения </a:t>
            </a:r>
            <a:r>
              <a:rPr lang="ru-RU" sz="22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A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ru-RU" sz="22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найти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ru-RU" sz="22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минимальныи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̆ </a:t>
            </a:r>
            <a:r>
              <a:rPr lang="ru-RU" sz="22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B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</a:p>
          <a:p>
            <a:r>
              <a:rPr lang="en-US" sz="2200" i="1" dirty="0">
                <a:latin typeface="+mn-lt"/>
              </a:rPr>
              <a:t>d = </a:t>
            </a:r>
            <a:r>
              <a:rPr lang="en-US" sz="2200" i="1" dirty="0" err="1">
                <a:latin typeface="+mn-lt"/>
              </a:rPr>
              <a:t>pd.DataFrame</a:t>
            </a:r>
            <a:r>
              <a:rPr lang="en-US" sz="2200" i="1" dirty="0">
                <a:latin typeface="+mn-lt"/>
              </a:rPr>
              <a:t>({'A': [1,2,2,1,3,3], 'B': [1,2,3,3,2,1]}) </a:t>
            </a:r>
          </a:p>
          <a:p>
            <a:r>
              <a:rPr lang="en-US" sz="2200" i="1" dirty="0" smtClean="0">
                <a:latin typeface="+mn-lt"/>
              </a:rPr>
              <a:t>print </a:t>
            </a:r>
            <a:r>
              <a:rPr lang="en-US" sz="2200" i="1" dirty="0" err="1">
                <a:latin typeface="+mn-lt"/>
              </a:rPr>
              <a:t>d.loc</a:t>
            </a:r>
            <a:r>
              <a:rPr lang="en-US" sz="2200" i="1" dirty="0">
                <a:latin typeface="+mn-lt"/>
              </a:rPr>
              <a:t>[</a:t>
            </a:r>
            <a:r>
              <a:rPr lang="en-US" sz="2200" i="1" dirty="0" err="1">
                <a:latin typeface="+mn-lt"/>
              </a:rPr>
              <a:t>d.groupby</a:t>
            </a:r>
            <a:r>
              <a:rPr lang="en-US" sz="2200" i="1" dirty="0">
                <a:latin typeface="+mn-lt"/>
              </a:rPr>
              <a:t>('A')['B'].</a:t>
            </a:r>
            <a:r>
              <a:rPr lang="en-US" sz="2200" i="1" dirty="0" err="1">
                <a:latin typeface="+mn-lt"/>
              </a:rPr>
              <a:t>idxmin</a:t>
            </a:r>
            <a:r>
              <a:rPr lang="en-US" sz="2200" i="1" dirty="0">
                <a:latin typeface="+mn-lt"/>
              </a:rPr>
              <a:t>()] 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</a:t>
            </a:r>
            <a:r>
              <a:rPr lang="en-US" sz="22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первыи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̆ </a:t>
            </a:r>
            <a:r>
              <a:rPr lang="en-US" sz="22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способ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</a:p>
          <a:p>
            <a:r>
              <a:rPr lang="en-US" sz="2200" i="1" dirty="0" smtClean="0">
                <a:latin typeface="+mn-lt"/>
              </a:rPr>
              <a:t>print </a:t>
            </a:r>
            <a:r>
              <a:rPr lang="en-US" sz="2200" i="1" dirty="0" err="1">
                <a:latin typeface="+mn-lt"/>
              </a:rPr>
              <a:t>d.sort</a:t>
            </a:r>
            <a:r>
              <a:rPr lang="en-US" sz="2200" i="1" dirty="0">
                <a:latin typeface="+mn-lt"/>
              </a:rPr>
              <a:t>('B').</a:t>
            </a:r>
            <a:r>
              <a:rPr lang="en-US" sz="2200" i="1" dirty="0" err="1">
                <a:latin typeface="+mn-lt"/>
              </a:rPr>
              <a:t>groupby</a:t>
            </a:r>
            <a:r>
              <a:rPr lang="en-US" sz="2200" i="1" dirty="0">
                <a:latin typeface="+mn-lt"/>
              </a:rPr>
              <a:t>('A', </a:t>
            </a:r>
            <a:r>
              <a:rPr lang="en-US" sz="2200" i="1" dirty="0" err="1">
                <a:latin typeface="+mn-lt"/>
              </a:rPr>
              <a:t>as_index</a:t>
            </a:r>
            <a:r>
              <a:rPr lang="en-US" sz="2200" i="1" dirty="0">
                <a:latin typeface="+mn-lt"/>
              </a:rPr>
              <a:t>=False).first() 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</a:t>
            </a:r>
            <a:r>
              <a:rPr lang="en-US" sz="2200" i="1" dirty="0" err="1">
                <a:solidFill>
                  <a:schemeClr val="bg2">
                    <a:lumMod val="50000"/>
                  </a:schemeClr>
                </a:solidFill>
                <a:latin typeface="+mn-lt"/>
              </a:rPr>
              <a:t>второи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̆ </a:t>
            </a:r>
            <a:r>
              <a:rPr lang="en-US" sz="2200" i="1" dirty="0" err="1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способ</a:t>
            </a:r>
            <a:endParaRPr lang="en-US" sz="22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endParaRPr lang="en-US" sz="2200" i="1" dirty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endParaRPr lang="en-US" sz="22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endParaRPr lang="en-US" sz="2200" i="1" dirty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endParaRPr lang="en-US" sz="22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endParaRPr lang="en-US" sz="2200" i="1" dirty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endParaRPr lang="en-US" sz="22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endParaRPr lang="en-US" sz="2200" i="1" dirty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endParaRPr lang="en-US" sz="2200" i="1" dirty="0" smtClean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endParaRPr lang="en-US" sz="2200" i="1" dirty="0">
              <a:solidFill>
                <a:schemeClr val="bg2">
                  <a:lumMod val="50000"/>
                </a:schemeClr>
              </a:solidFill>
              <a:latin typeface="+mn-lt"/>
            </a:endParaRPr>
          </a:p>
          <a:p>
            <a:pPr marL="342900" indent="-342900">
              <a:spcBef>
                <a:spcPts val="600"/>
              </a:spcBef>
              <a:buFont typeface="Arial" charset="0"/>
              <a:buChar char="•"/>
            </a:pPr>
            <a:r>
              <a:rPr lang="en-US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ru-RU" sz="2200" dirty="0">
                <a:latin typeface="+mn-lt"/>
              </a:rPr>
              <a:t>Построение сводных таблиц</a:t>
            </a:r>
            <a:r>
              <a:rPr lang="en-US" sz="2200" dirty="0">
                <a:latin typeface="+mn-lt"/>
              </a:rPr>
              <a:t> (GROUP BY </a:t>
            </a:r>
            <a:r>
              <a:rPr lang="en-US" sz="2200" dirty="0" err="1">
                <a:latin typeface="+mn-lt"/>
              </a:rPr>
              <a:t>в</a:t>
            </a:r>
            <a:r>
              <a:rPr lang="en-US" sz="2200" dirty="0">
                <a:latin typeface="+mn-lt"/>
              </a:rPr>
              <a:t> SQL):</a:t>
            </a:r>
          </a:p>
          <a:p>
            <a:pPr>
              <a:spcBef>
                <a:spcPts val="600"/>
              </a:spcBef>
            </a:pPr>
            <a:r>
              <a:rPr lang="en-US" sz="2200" i="1" dirty="0">
                <a:latin typeface="+mn-lt"/>
              </a:rPr>
              <a:t>res = </a:t>
            </a:r>
            <a:r>
              <a:rPr lang="en-US" sz="2200" i="1" dirty="0" err="1">
                <a:latin typeface="+mn-lt"/>
              </a:rPr>
              <a:t>res.pivot_table</a:t>
            </a:r>
            <a:r>
              <a:rPr lang="en-US" sz="2200" i="1" dirty="0">
                <a:latin typeface="+mn-lt"/>
              </a:rPr>
              <a:t>(['</a:t>
            </a:r>
            <a:r>
              <a:rPr lang="en-US" sz="2200" i="1" dirty="0" err="1">
                <a:latin typeface="+mn-lt"/>
              </a:rPr>
              <a:t>qty</a:t>
            </a:r>
            <a:r>
              <a:rPr lang="en-US" sz="2200" i="1" dirty="0">
                <a:latin typeface="+mn-lt"/>
              </a:rPr>
              <a:t>'],['country'], </a:t>
            </a:r>
            <a:r>
              <a:rPr lang="en-US" sz="2200" i="1" dirty="0" err="1">
                <a:latin typeface="+mn-lt"/>
              </a:rPr>
              <a:t>aggfunc</a:t>
            </a:r>
            <a:r>
              <a:rPr lang="en-US" sz="2200" i="1" dirty="0">
                <a:latin typeface="+mn-lt"/>
              </a:rPr>
              <a:t>='sum', </a:t>
            </a:r>
            <a:r>
              <a:rPr lang="en-US" sz="2200" i="1" dirty="0" err="1">
                <a:latin typeface="+mn-lt"/>
              </a:rPr>
              <a:t>fill_value</a:t>
            </a:r>
            <a:r>
              <a:rPr lang="en-US" sz="2200" i="1" dirty="0">
                <a:latin typeface="+mn-lt"/>
              </a:rPr>
              <a:t> = 0) 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# 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параметры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: 1-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по чему будет выполняться расчет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;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2-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й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: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список столбцов итоговой таблицы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;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 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3-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й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: 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как считать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; 4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-й</a:t>
            </a:r>
            <a:r>
              <a:rPr lang="en-US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: </a:t>
            </a:r>
            <a:r>
              <a:rPr lang="ru-RU" sz="2200" i="1" dirty="0">
                <a:solidFill>
                  <a:schemeClr val="bg2">
                    <a:lumMod val="50000"/>
                  </a:schemeClr>
                </a:solidFill>
                <a:latin typeface="+mn-lt"/>
              </a:rPr>
              <a:t>чем заполнять пустые значения</a:t>
            </a:r>
            <a:r>
              <a:rPr lang="ru-RU" sz="2200" i="1" dirty="0" smtClean="0">
                <a:solidFill>
                  <a:schemeClr val="bg2">
                    <a:lumMod val="50000"/>
                  </a:schemeClr>
                </a:solidFill>
                <a:latin typeface="+mn-lt"/>
              </a:rPr>
              <a:t>.</a:t>
            </a:r>
            <a:endParaRPr lang="en-US" sz="2200" i="1" dirty="0">
              <a:solidFill>
                <a:schemeClr val="bg2">
                  <a:lumMod val="50000"/>
                </a:schemeClr>
              </a:solidFill>
              <a:latin typeface="+mn-lt"/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8956643"/>
              </p:ext>
            </p:extLst>
          </p:nvPr>
        </p:nvGraphicFramePr>
        <p:xfrm>
          <a:off x="1127448" y="2139274"/>
          <a:ext cx="2101330" cy="2560320"/>
        </p:xfrm>
        <a:graphic>
          <a:graphicData uri="http://schemas.openxmlformats.org/drawingml/2006/table">
            <a:tbl>
              <a:tblPr/>
              <a:tblGrid>
                <a:gridCol w="661170"/>
                <a:gridCol w="720080"/>
                <a:gridCol w="720080"/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t-IT" sz="1800" dirty="0" smtClean="0">
                          <a:effectLst/>
                          <a:latin typeface="+mn-lt"/>
                        </a:rPr>
                        <a:t>0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1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 smtClean="0">
                          <a:effectLst/>
                          <a:latin typeface="+mn-lt"/>
                        </a:rPr>
                        <a:t>1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1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 smtClean="0">
                          <a:effectLst/>
                          <a:latin typeface="+mn-lt"/>
                        </a:rPr>
                        <a:t>2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2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t-IT" sz="1800" dirty="0" smtClean="0">
                          <a:effectLst/>
                          <a:latin typeface="+mn-lt"/>
                        </a:rPr>
                        <a:t>2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 smtClean="0">
                          <a:effectLst/>
                          <a:latin typeface="+mn-lt"/>
                        </a:rPr>
                        <a:t>2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3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cs-CZ" sz="1800" dirty="0" smtClean="0">
                          <a:effectLst/>
                          <a:latin typeface="+mn-lt"/>
                        </a:rPr>
                        <a:t>3</a:t>
                      </a:r>
                      <a:endParaRPr lang="cs-CZ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hr-HR" sz="1800" dirty="0" smtClean="0">
                          <a:effectLst/>
                          <a:latin typeface="+mn-lt"/>
                        </a:rPr>
                        <a:t>1</a:t>
                      </a:r>
                      <a:endParaRPr lang="hr-H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3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fi-FI" sz="1800" dirty="0" smtClean="0">
                          <a:effectLst/>
                          <a:latin typeface="+mn-lt"/>
                        </a:rPr>
                        <a:t>4</a:t>
                      </a:r>
                      <a:endParaRPr lang="fi-FI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effectLst/>
                          <a:latin typeface="+mn-lt"/>
                        </a:rPr>
                        <a:t>3</a:t>
                      </a:r>
                      <a:endParaRPr lang="uk-UA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2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hr-HR" sz="1800" dirty="0" smtClean="0">
                          <a:effectLst/>
                          <a:latin typeface="+mn-lt"/>
                        </a:rPr>
                        <a:t>5</a:t>
                      </a:r>
                      <a:endParaRPr lang="hr-H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3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1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9133123"/>
              </p:ext>
            </p:extLst>
          </p:nvPr>
        </p:nvGraphicFramePr>
        <p:xfrm>
          <a:off x="3725595" y="2167547"/>
          <a:ext cx="2101330" cy="1463040"/>
        </p:xfrm>
        <a:graphic>
          <a:graphicData uri="http://schemas.openxmlformats.org/drawingml/2006/table">
            <a:tbl>
              <a:tblPr/>
              <a:tblGrid>
                <a:gridCol w="661170"/>
                <a:gridCol w="720080"/>
                <a:gridCol w="720080"/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t-IT" sz="1800" dirty="0" smtClean="0">
                          <a:effectLst/>
                          <a:latin typeface="+mn-lt"/>
                        </a:rPr>
                        <a:t>0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1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 smtClean="0">
                          <a:effectLst/>
                          <a:latin typeface="+mn-lt"/>
                        </a:rPr>
                        <a:t>1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1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 smtClean="0">
                          <a:effectLst/>
                          <a:latin typeface="+mn-lt"/>
                        </a:rPr>
                        <a:t>2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2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t-IT" sz="1800" dirty="0" smtClean="0">
                          <a:effectLst/>
                          <a:latin typeface="+mn-lt"/>
                        </a:rPr>
                        <a:t>5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 smtClean="0">
                          <a:effectLst/>
                          <a:latin typeface="+mn-lt"/>
                        </a:rPr>
                        <a:t>3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1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9135989"/>
              </p:ext>
            </p:extLst>
          </p:nvPr>
        </p:nvGraphicFramePr>
        <p:xfrm>
          <a:off x="6457340" y="2182599"/>
          <a:ext cx="2101330" cy="1463040"/>
        </p:xfrm>
        <a:graphic>
          <a:graphicData uri="http://schemas.openxmlformats.org/drawingml/2006/table">
            <a:tbl>
              <a:tblPr/>
              <a:tblGrid>
                <a:gridCol w="661170"/>
                <a:gridCol w="720080"/>
                <a:gridCol w="720080"/>
              </a:tblGrid>
              <a:tr h="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A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1" dirty="0">
                          <a:solidFill>
                            <a:schemeClr val="bg1"/>
                          </a:solidFill>
                          <a:effectLst/>
                          <a:latin typeface="+mn-lt"/>
                        </a:rPr>
                        <a:t>B </a:t>
                      </a: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4196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t-IT" sz="1800" dirty="0" smtClean="0">
                          <a:effectLst/>
                          <a:latin typeface="+mn-lt"/>
                        </a:rPr>
                        <a:t>0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is-IS" sz="1800" dirty="0" smtClean="0">
                          <a:effectLst/>
                          <a:latin typeface="+mn-lt"/>
                        </a:rPr>
                        <a:t>1</a:t>
                      </a:r>
                      <a:endParaRPr lang="is-IS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 smtClean="0">
                          <a:effectLst/>
                          <a:latin typeface="+mn-lt"/>
                        </a:rPr>
                        <a:t>1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1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 smtClean="0">
                          <a:effectLst/>
                          <a:latin typeface="+mn-lt"/>
                        </a:rPr>
                        <a:t>2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2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ABAB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  <a:tr h="0">
                <a:tc>
                  <a:txBody>
                    <a:bodyPr/>
                    <a:lstStyle/>
                    <a:p>
                      <a:r>
                        <a:rPr lang="it-IT" sz="1800" dirty="0" smtClean="0">
                          <a:effectLst/>
                          <a:latin typeface="+mn-lt"/>
                        </a:rPr>
                        <a:t>5</a:t>
                      </a:r>
                      <a:endParaRPr lang="it-IT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pt-BR" sz="1800" dirty="0" smtClean="0">
                          <a:effectLst/>
                          <a:latin typeface="+mn-lt"/>
                        </a:rPr>
                        <a:t>3</a:t>
                      </a:r>
                      <a:endParaRPr lang="pt-BR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nb-NO" sz="1800" dirty="0" smtClean="0">
                          <a:effectLst/>
                          <a:latin typeface="+mn-lt"/>
                        </a:rPr>
                        <a:t>1</a:t>
                      </a:r>
                      <a:endParaRPr lang="nb-NO" sz="1800" dirty="0">
                        <a:effectLst/>
                        <a:latin typeface="+mn-lt"/>
                      </a:endParaRPr>
                    </a:p>
                  </a:txBody>
                  <a:tcPr anchor="ctr">
                    <a:lnL w="4572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41148" cap="flat" cmpd="sng" algn="ctr">
                      <a:solidFill>
                        <a:srgbClr val="BCBCB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45720" cap="flat" cmpd="sng" algn="ctr">
                      <a:solidFill>
                        <a:srgbClr val="C4C4C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512902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000000"/>
      </a:dk1>
      <a:lt1>
        <a:srgbClr val="FFFFFF"/>
      </a:lt1>
      <a:dk2>
        <a:srgbClr val="000000"/>
      </a:dk2>
      <a:lt2>
        <a:srgbClr val="EAEAEA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 Theme">
      <a:majorFont>
        <a:latin typeface="Calibri"/>
        <a:ea typeface="Arial Unicode MS"/>
        <a:cs typeface="Arial Unicode MS"/>
      </a:majorFont>
      <a:minorFont>
        <a:latin typeface="Calibri"/>
        <a:ea typeface="Arial Unicode MS"/>
        <a:cs typeface="Arial Unicode M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altLang="en-US" sz="1800" b="0" i="0" u="none" strike="noStrike" cap="none" normalizeH="0" baseline="0">
            <a:ln>
              <a:noFill/>
            </a:ln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B8FF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49263" rtl="0" eaLnBrk="1" fontAlgn="base" latinLnBrk="0" hangingPunct="0">
          <a:lnSpc>
            <a:spcPct val="93000"/>
          </a:lnSpc>
          <a:spcBef>
            <a:spcPct val="0"/>
          </a:spcBef>
          <a:spcAft>
            <a:spcPct val="0"/>
          </a:spcAft>
          <a:buClr>
            <a:srgbClr val="000000"/>
          </a:buClr>
          <a:buSzPct val="100000"/>
          <a:buFont typeface="Times New Roman" charset="0"/>
          <a:buNone/>
          <a:tabLst/>
          <a:defRPr kumimoji="0" lang="en-GB" altLang="en-US" sz="1800" b="0" i="0" u="none" strike="noStrike" cap="none" normalizeH="0" baseline="0">
            <a:ln>
              <a:noFill/>
            </a:ln>
            <a:effectLst/>
            <a:latin typeface="Arial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13203</TotalTime>
  <Words>1710</Words>
  <Application>Microsoft Macintosh PowerPoint</Application>
  <PresentationFormat>Widescreen</PresentationFormat>
  <Paragraphs>535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Arial Unicode MS</vt:lpstr>
      <vt:lpstr>Calibri</vt:lpstr>
      <vt:lpstr>Courier New,Bold</vt:lpstr>
      <vt:lpstr>Times New Roman</vt:lpstr>
      <vt:lpstr>Office Theme</vt:lpstr>
      <vt:lpstr>Лекция 13. Библиотеки Pandas, Matplotlib, Seaborn. </vt:lpstr>
      <vt:lpstr>1. Pandas. Основные возможности.</vt:lpstr>
      <vt:lpstr>2. Pandas. Cтруктуры данных.</vt:lpstr>
      <vt:lpstr>2. Pandas. Cтруктуры данных.</vt:lpstr>
      <vt:lpstr>2. Pandas. Cтруктуры данных.</vt:lpstr>
      <vt:lpstr>2. Pandas. Cтруктуры данных.</vt:lpstr>
      <vt:lpstr>2. Pandas. Cтруктуры данных.</vt:lpstr>
      <vt:lpstr>3. Pandas. Базовые операции.</vt:lpstr>
      <vt:lpstr>3. Pandas. Базовые операции.</vt:lpstr>
      <vt:lpstr>4. Pandas. Иерархическая (многоуровневая) индексация.</vt:lpstr>
      <vt:lpstr>4. Pandas. Иерархическая (многоуровневая) индексация.</vt:lpstr>
      <vt:lpstr>5. Pandas. Pivot table (сводная таблица). </vt:lpstr>
      <vt:lpstr>5. Pandas. Pivot table (сводная таблица). </vt:lpstr>
      <vt:lpstr>6. Matplotlib. </vt:lpstr>
      <vt:lpstr>6. Matplotlib. </vt:lpstr>
      <vt:lpstr>6. Matplotlib. </vt:lpstr>
      <vt:lpstr>6. Matplotlib. </vt:lpstr>
      <vt:lpstr>6. Matplotlib. </vt:lpstr>
      <vt:lpstr>7. Seaborn. </vt:lpstr>
      <vt:lpstr>7. Seaborn. </vt:lpstr>
      <vt:lpstr>7. Seaborn. </vt:lpstr>
    </vt:vector>
  </TitlesOfParts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Лекция 2. Введение в типы объектов языка Python. </dc:title>
  <dc:creator>Yuri Kouxa</dc:creator>
  <cp:lastModifiedBy>Тамара Вознесенская</cp:lastModifiedBy>
  <cp:revision>493</cp:revision>
  <cp:lastPrinted>2016-12-07T10:49:47Z</cp:lastPrinted>
  <dcterms:created xsi:type="dcterms:W3CDTF">2015-09-06T06:15:38Z</dcterms:created>
  <dcterms:modified xsi:type="dcterms:W3CDTF">2016-12-12T07:41:22Z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15.0000</vt:lpwstr>
  </property>
  <property fmtid="{D5CDD505-2E9C-101B-9397-08002B2CF9AE}" pid="3" name="HiddenSlides">
    <vt:r8>0</vt:r8>
  </property>
  <property fmtid="{D5CDD505-2E9C-101B-9397-08002B2CF9AE}" pid="4" name="HyperlinksChanged">
    <vt:bool>true</vt:bool>
  </property>
  <property fmtid="{D5CDD505-2E9C-101B-9397-08002B2CF9AE}" pid="5" name="LinksUpToDate">
    <vt:bool>true</vt:bool>
  </property>
  <property fmtid="{D5CDD505-2E9C-101B-9397-08002B2CF9AE}" pid="6" name="MMClips">
    <vt:r8>0</vt:r8>
  </property>
  <property fmtid="{D5CDD505-2E9C-101B-9397-08002B2CF9AE}" pid="7" name="Notes">
    <vt:r8>0</vt:r8>
  </property>
  <property fmtid="{D5CDD505-2E9C-101B-9397-08002B2CF9AE}" pid="8" name="PresentationFormat">
    <vt:lpwstr>Широкоэкранный</vt:lpwstr>
  </property>
  <property fmtid="{D5CDD505-2E9C-101B-9397-08002B2CF9AE}" pid="9" name="ScaleCrop">
    <vt:bool>true</vt:bool>
  </property>
  <property fmtid="{D5CDD505-2E9C-101B-9397-08002B2CF9AE}" pid="10" name="ShareDoc">
    <vt:bool>true</vt:bool>
  </property>
  <property fmtid="{D5CDD505-2E9C-101B-9397-08002B2CF9AE}" pid="11" name="Slides">
    <vt:r8>6</vt:r8>
  </property>
</Properties>
</file>

<file path=docProps/thumbnail.jpeg>
</file>